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79" r:id="rId3"/>
    <p:sldId id="258" r:id="rId4"/>
    <p:sldId id="288" r:id="rId5"/>
    <p:sldId id="259" r:id="rId6"/>
    <p:sldId id="299" r:id="rId7"/>
    <p:sldId id="298" r:id="rId8"/>
    <p:sldId id="290" r:id="rId9"/>
    <p:sldId id="289" r:id="rId10"/>
    <p:sldId id="291" r:id="rId11"/>
    <p:sldId id="292" r:id="rId12"/>
    <p:sldId id="303" r:id="rId13"/>
    <p:sldId id="302" r:id="rId14"/>
    <p:sldId id="293" r:id="rId15"/>
    <p:sldId id="272" r:id="rId16"/>
    <p:sldId id="294" r:id="rId17"/>
    <p:sldId id="284" r:id="rId18"/>
    <p:sldId id="281" r:id="rId19"/>
    <p:sldId id="282" r:id="rId20"/>
    <p:sldId id="295" r:id="rId21"/>
    <p:sldId id="296" r:id="rId22"/>
    <p:sldId id="285" r:id="rId23"/>
    <p:sldId id="297" r:id="rId24"/>
    <p:sldId id="283" r:id="rId25"/>
    <p:sldId id="301" r:id="rId26"/>
    <p:sldId id="286" r:id="rId27"/>
    <p:sldId id="280" r:id="rId28"/>
  </p:sldIdLst>
  <p:sldSz cx="6153150" cy="3460750"/>
  <p:notesSz cx="4610100" cy="3460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8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2036"/>
    <a:srgbClr val="E5117E"/>
    <a:srgbClr val="CCCCCC"/>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18"/>
    <p:restoredTop sz="57937"/>
  </p:normalViewPr>
  <p:slideViewPr>
    <p:cSldViewPr>
      <p:cViewPr varScale="1">
        <p:scale>
          <a:sx n="110" d="100"/>
          <a:sy n="110" d="100"/>
        </p:scale>
        <p:origin x="2880" y="168"/>
      </p:cViewPr>
      <p:guideLst>
        <p:guide orient="horz" pos="2880"/>
        <p:guide pos="288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BA8AB002-4A13-C347-BB10-4184893B9FE1}" type="datetimeFigureOut">
              <a:rPr lang="en-US" smtClean="0"/>
              <a:t>12/1/22</a:t>
            </a:fld>
            <a:endParaRPr lang="en-US"/>
          </a:p>
        </p:txBody>
      </p:sp>
      <p:sp>
        <p:nvSpPr>
          <p:cNvPr id="4" name="Slide Image Placeholder 3"/>
          <p:cNvSpPr>
            <a:spLocks noGrp="1" noRot="1" noChangeAspect="1"/>
          </p:cNvSpPr>
          <p:nvPr>
            <p:ph type="sldImg" idx="2"/>
          </p:nvPr>
        </p:nvSpPr>
        <p:spPr>
          <a:xfrm>
            <a:off x="1268413" y="433388"/>
            <a:ext cx="2073275" cy="11668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5DAC081D-4971-8348-A3A2-4EEB2BBEB60F}" type="slidenum">
              <a:rPr lang="en-US" smtClean="0"/>
              <a:t>‹#›</a:t>
            </a:fld>
            <a:endParaRPr lang="en-US"/>
          </a:p>
        </p:txBody>
      </p:sp>
    </p:spTree>
    <p:extLst>
      <p:ext uri="{BB962C8B-B14F-4D97-AF65-F5344CB8AC3E}">
        <p14:creationId xmlns:p14="http://schemas.microsoft.com/office/powerpoint/2010/main" val="2820188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r>
              <a:rPr lang="en-AU" noProof="0" dirty="0"/>
              <a:t>Hello all,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noProof="0" dirty="0"/>
              <a:t>My name is David Hughes, I’m a PhD student at university of Wollongong, supervised by Brian Cullis, Alison Smith and </a:t>
            </a:r>
            <a:r>
              <a:rPr lang="en-AU" noProof="0" dirty="0" err="1"/>
              <a:t>Marijka</a:t>
            </a:r>
            <a:r>
              <a:rPr lang="en-AU" noProof="0" dirty="0"/>
              <a:t> </a:t>
            </a:r>
            <a:r>
              <a:rPr lang="en-AU" noProof="0" dirty="0" err="1"/>
              <a:t>Batterham</a:t>
            </a:r>
            <a:r>
              <a:rPr lang="en-AU" noProof="0" dirty="0"/>
              <a:t>, and this work was in collaboration with William </a:t>
            </a:r>
            <a:r>
              <a:rPr lang="en-AU" noProof="0" dirty="0" err="1"/>
              <a:t>Fairlie</a:t>
            </a:r>
            <a:r>
              <a:rPr lang="en-AU" noProof="0" dirty="0"/>
              <a:t> from AGT. </a:t>
            </a:r>
          </a:p>
          <a:p>
            <a:endParaRPr lang="en-AU" noProof="0" dirty="0"/>
          </a:p>
          <a:p>
            <a:r>
              <a:rPr lang="en-AU" noProof="0" dirty="0"/>
              <a:t>My talk today is on the use of factor analysis and </a:t>
            </a:r>
            <a:r>
              <a:rPr lang="en-AU" noProof="0" dirty="0" err="1"/>
              <a:t>iClasses</a:t>
            </a:r>
            <a:r>
              <a:rPr lang="en-AU" noProof="0" dirty="0"/>
              <a:t> to assess variety by environment interactions in falling number across Australia.  </a:t>
            </a:r>
          </a:p>
          <a:p>
            <a:endParaRPr lang="en-AU" noProof="0" dirty="0"/>
          </a:p>
          <a:p>
            <a:r>
              <a:rPr lang="en-AU" noProof="0" dirty="0"/>
              <a:t>And considering its now December, I thought I should use a Christmas themed gif. </a:t>
            </a:r>
          </a:p>
        </p:txBody>
      </p:sp>
      <p:sp>
        <p:nvSpPr>
          <p:cNvPr id="4" name="Slide Number Placeholder 3"/>
          <p:cNvSpPr>
            <a:spLocks noGrp="1"/>
          </p:cNvSpPr>
          <p:nvPr>
            <p:ph type="sldNum" sz="quarter" idx="5"/>
          </p:nvPr>
        </p:nvSpPr>
        <p:spPr/>
        <p:txBody>
          <a:bodyPr/>
          <a:lstStyle/>
          <a:p>
            <a:fld id="{5DAC081D-4971-8348-A3A2-4EEB2BBEB60F}" type="slidenum">
              <a:rPr lang="en-US" smtClean="0"/>
              <a:t>1</a:t>
            </a:fld>
            <a:endParaRPr lang="en-US" dirty="0"/>
          </a:p>
        </p:txBody>
      </p:sp>
    </p:spTree>
    <p:extLst>
      <p:ext uri="{BB962C8B-B14F-4D97-AF65-F5344CB8AC3E}">
        <p14:creationId xmlns:p14="http://schemas.microsoft.com/office/powerpoint/2010/main" val="3923934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NimbusRomNo9L"/>
              </a:rPr>
              <a:t>This trial was a partially replicated (</a:t>
            </a:r>
            <a:r>
              <a:rPr lang="en-AU" sz="1800" dirty="0">
                <a:effectLst/>
                <a:latin typeface="CMMI12"/>
              </a:rPr>
              <a:t>p</a:t>
            </a:r>
            <a:r>
              <a:rPr lang="en-AU" sz="1800" dirty="0">
                <a:effectLst/>
                <a:latin typeface="NimbusRomNo9L"/>
              </a:rPr>
              <a:t>-rep) design where the replicate blocks are outlined by the dark line (i.e. column blocks). Other examples of trials across this data-set include ones designed as 2 rep randomised complete block designs, replicated in either 1- or 2-directions.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NimbusRomNo9L"/>
              </a:rPr>
              <a:t>Plots shaded dark grey are field replicated plots and plots shaded light grey and white have only one field replicate.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NimbusRomNo9L"/>
              </a:rPr>
              <a:t>There were 105 unique varieties, with a p-rep percentage at 37.1%. These were sown in a field with 24 ranges and 6 rows, which gives 144 field plots.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NimbusRomNo9L"/>
              </a:rPr>
              <a:t>Upon harvest, it was decided that Field plots with 2 reps would each have a lab sample. Field plots with one rep (light grey) were to be duplicated in the laboratory phase so that they had 2 lab samples.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NimbusRomNo9L"/>
              </a:rPr>
              <a:t>And field plots shaded white would only have a single laboratory sample. Hence, there were 177 samples from which a FN measurement will be taken in the laboratory phase.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NimbusRomNo9L"/>
            </a:endParaRPr>
          </a:p>
        </p:txBody>
      </p:sp>
      <p:sp>
        <p:nvSpPr>
          <p:cNvPr id="4" name="Slide Number Placeholder 3"/>
          <p:cNvSpPr>
            <a:spLocks noGrp="1"/>
          </p:cNvSpPr>
          <p:nvPr>
            <p:ph type="sldNum" sz="quarter" idx="5"/>
          </p:nvPr>
        </p:nvSpPr>
        <p:spPr/>
        <p:txBody>
          <a:bodyPr/>
          <a:lstStyle/>
          <a:p>
            <a:fld id="{5DAC081D-4971-8348-A3A2-4EEB2BBEB60F}" type="slidenum">
              <a:rPr lang="en-US" smtClean="0"/>
              <a:t>10</a:t>
            </a:fld>
            <a:endParaRPr lang="en-US"/>
          </a:p>
        </p:txBody>
      </p:sp>
    </p:spTree>
    <p:extLst>
      <p:ext uri="{BB962C8B-B14F-4D97-AF65-F5344CB8AC3E}">
        <p14:creationId xmlns:p14="http://schemas.microsoft.com/office/powerpoint/2010/main" val="1747736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 graphical representation of the laboratory phase of this example trial. </a:t>
            </a:r>
          </a:p>
          <a:p>
            <a:endParaRPr lang="en-GB" dirty="0"/>
          </a:p>
          <a:p>
            <a:r>
              <a:rPr lang="en-GB" dirty="0"/>
              <a:t>As mentioned earlier, field plots were partially replicated in such a way that form the 144 field plots, we now had 177 laboratory samples</a:t>
            </a:r>
          </a:p>
          <a:p>
            <a:endParaRPr lang="en-GB" dirty="0"/>
          </a:p>
          <a:p>
            <a:r>
              <a:rPr lang="en-GB" dirty="0"/>
              <a:t>Each of those Laboratory samples processed are depicted by crossed circles, and empty slots are depicted by open circles. </a:t>
            </a:r>
          </a:p>
          <a:p>
            <a:endParaRPr lang="en-GB" dirty="0"/>
          </a:p>
          <a:p>
            <a:r>
              <a:rPr lang="en-GB" dirty="0"/>
              <a:t>There was a maximum of two Machines, each with two Tubes, that measured falling number simultaneously. </a:t>
            </a:r>
          </a:p>
          <a:p>
            <a:r>
              <a:rPr lang="en-GB" dirty="0"/>
              <a:t>Samples from trials were processed over a number of Days. </a:t>
            </a:r>
          </a:p>
          <a:p>
            <a:r>
              <a:rPr lang="en-GB" dirty="0"/>
              <a:t>The randomised order of laboratory samples over the course of a Day were split into three Day Blocks (DB), corresponding to morning, midday, and afternoon. </a:t>
            </a:r>
          </a:p>
          <a:p>
            <a:r>
              <a:rPr lang="en-GB" dirty="0"/>
              <a:t>Laboratory samples measured concurrently across Machines were denoted as a Run (up to 8 within a DB). </a:t>
            </a:r>
          </a:p>
          <a:p>
            <a:endParaRPr lang="en-GB" dirty="0"/>
          </a:p>
          <a:p>
            <a:r>
              <a:rPr lang="en-GB" dirty="0"/>
              <a:t>As I’ve mentioned, this was one of the more statistically designed trials in our data-set. </a:t>
            </a:r>
          </a:p>
          <a:p>
            <a:r>
              <a:rPr lang="en-GB" dirty="0"/>
              <a:t>Other trials in this data-set differ in laboratory designs with either having field plots equal to laboratory samples, the presence or absence of laboratory factors (i.e. machine and/or tube), and the slurries formed from each field plot (1 or 2).</a:t>
            </a:r>
          </a:p>
          <a:p>
            <a:endParaRPr lang="en-GB" dirty="0"/>
          </a:p>
          <a:p>
            <a:r>
              <a:rPr lang="en-GB" dirty="0"/>
              <a:t>With all the statistical designs outlined, let’s now talk about something we all love…</a:t>
            </a:r>
            <a:endParaRPr lang="en-AU" dirty="0"/>
          </a:p>
        </p:txBody>
      </p:sp>
      <p:sp>
        <p:nvSpPr>
          <p:cNvPr id="4" name="Slide Number Placeholder 3"/>
          <p:cNvSpPr>
            <a:spLocks noGrp="1"/>
          </p:cNvSpPr>
          <p:nvPr>
            <p:ph type="sldNum" sz="quarter" idx="5"/>
          </p:nvPr>
        </p:nvSpPr>
        <p:spPr/>
        <p:txBody>
          <a:bodyPr/>
          <a:lstStyle/>
          <a:p>
            <a:fld id="{5DAC081D-4971-8348-A3A2-4EEB2BBEB60F}" type="slidenum">
              <a:rPr lang="en-US" smtClean="0"/>
              <a:t>11</a:t>
            </a:fld>
            <a:endParaRPr lang="en-US"/>
          </a:p>
        </p:txBody>
      </p:sp>
    </p:spTree>
    <p:extLst>
      <p:ext uri="{BB962C8B-B14F-4D97-AF65-F5344CB8AC3E}">
        <p14:creationId xmlns:p14="http://schemas.microsoft.com/office/powerpoint/2010/main" val="1239735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Genstat</a:t>
            </a:r>
            <a:r>
              <a:rPr lang="en-AU" dirty="0"/>
              <a:t>??? Wait no… that’s not right. </a:t>
            </a:r>
          </a:p>
          <a:p>
            <a:endParaRPr lang="en-AU" dirty="0"/>
          </a:p>
          <a:p>
            <a:r>
              <a:rPr lang="en-AU" dirty="0"/>
              <a:t>CLICK</a:t>
            </a:r>
          </a:p>
          <a:p>
            <a:endParaRPr lang="en-AU" dirty="0"/>
          </a:p>
          <a:p>
            <a:r>
              <a:rPr lang="en-AU" dirty="0" err="1"/>
              <a:t>Rstudio</a:t>
            </a:r>
            <a:r>
              <a:rPr lang="en-AU" dirty="0"/>
              <a:t> and </a:t>
            </a:r>
            <a:r>
              <a:rPr lang="en-AU" dirty="0" err="1"/>
              <a:t>ggplot</a:t>
            </a:r>
            <a:r>
              <a:rPr lang="en-AU" dirty="0"/>
              <a:t>? I mean, I do like visualisations, and after Emi’s talk, CLICK  maybe that should be updated… but no that’s not right. </a:t>
            </a:r>
          </a:p>
          <a:p>
            <a:br>
              <a:rPr lang="en-AU" dirty="0"/>
            </a:br>
            <a:r>
              <a:rPr lang="en-AU" dirty="0"/>
              <a:t>CLICK</a:t>
            </a:r>
          </a:p>
          <a:p>
            <a:endParaRPr lang="en-AU" dirty="0"/>
          </a:p>
          <a:p>
            <a:r>
              <a:rPr lang="en-AU" dirty="0"/>
              <a:t>Ahh yes, THE LINEAR MIXED MODEL. </a:t>
            </a:r>
          </a:p>
          <a:p>
            <a:endParaRPr lang="en-AU" dirty="0"/>
          </a:p>
          <a:p>
            <a:r>
              <a:rPr lang="en-AU" dirty="0"/>
              <a:t>Here’s the Linear mixed model we all love, but with random effects corresponding to the two phases of this multi-phase experiment. </a:t>
            </a:r>
          </a:p>
          <a:p>
            <a:endParaRPr lang="en-AU" dirty="0"/>
          </a:p>
          <a:p>
            <a:r>
              <a:rPr lang="en-AU" dirty="0"/>
              <a:t>First term is our fixed effect which contains our experiment factor. </a:t>
            </a:r>
          </a:p>
          <a:p>
            <a:endParaRPr lang="en-AU" dirty="0"/>
          </a:p>
          <a:p>
            <a:r>
              <a:rPr lang="en-AU" dirty="0"/>
              <a:t>Let’s skip the genetic effects for a second. We have our peripheral effects from each phase, which were the designs implemented as shown in the previous slides. </a:t>
            </a:r>
          </a:p>
          <a:p>
            <a:endParaRPr lang="en-AU" dirty="0"/>
          </a:p>
          <a:p>
            <a:r>
              <a:rPr lang="en-AU" dirty="0"/>
              <a:t>We have our residuals, which are gaussian zero mean independent and identically distributed and all that. </a:t>
            </a:r>
          </a:p>
          <a:p>
            <a:endParaRPr lang="en-AU" dirty="0"/>
          </a:p>
          <a:p>
            <a:r>
              <a:rPr lang="en-AU" dirty="0"/>
              <a:t>And here are our VEI (variety by environment interaction effects) for which were modelled with single stage factor analytic structure. </a:t>
            </a:r>
          </a:p>
        </p:txBody>
      </p:sp>
      <p:sp>
        <p:nvSpPr>
          <p:cNvPr id="4" name="Slide Number Placeholder 3"/>
          <p:cNvSpPr>
            <a:spLocks noGrp="1"/>
          </p:cNvSpPr>
          <p:nvPr>
            <p:ph type="sldNum" sz="quarter" idx="5"/>
          </p:nvPr>
        </p:nvSpPr>
        <p:spPr/>
        <p:txBody>
          <a:bodyPr/>
          <a:lstStyle/>
          <a:p>
            <a:fld id="{5DAC081D-4971-8348-A3A2-4EEB2BBEB60F}" type="slidenum">
              <a:rPr lang="en-US" smtClean="0"/>
              <a:t>12</a:t>
            </a:fld>
            <a:endParaRPr lang="en-US"/>
          </a:p>
        </p:txBody>
      </p:sp>
    </p:spTree>
    <p:extLst>
      <p:ext uri="{BB962C8B-B14F-4D97-AF65-F5344CB8AC3E}">
        <p14:creationId xmlns:p14="http://schemas.microsoft.com/office/powerpoint/2010/main" val="1809347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notation </a:t>
            </a:r>
            <a:r>
              <a:rPr lang="en-AU" dirty="0" err="1"/>
              <a:t>fo</a:t>
            </a:r>
            <a:r>
              <a:rPr lang="en-AU" dirty="0"/>
              <a:t> the FA models of order k for the VEI effects can be written as such, ETC ETC. </a:t>
            </a:r>
          </a:p>
          <a:p>
            <a:endParaRPr lang="en-AU" dirty="0"/>
          </a:p>
          <a:p>
            <a:r>
              <a:rPr lang="en-AU" dirty="0"/>
              <a:t>Furthermore, the variance structures for these terms are assumed as such, where ETC. </a:t>
            </a:r>
          </a:p>
          <a:p>
            <a:endParaRPr lang="en-AU" dirty="0"/>
          </a:p>
          <a:p>
            <a:r>
              <a:rPr lang="en-AU" dirty="0"/>
              <a:t>This leads to the variance matrix for the VEI effects to be of the form …. </a:t>
            </a:r>
          </a:p>
          <a:p>
            <a:endParaRPr lang="en-AU" dirty="0"/>
          </a:p>
          <a:p>
            <a:r>
              <a:rPr lang="en-AU" dirty="0"/>
              <a:t>Now that we’ve presented the algebra, let’s look at fitting the model. CLICK FOR CODE</a:t>
            </a:r>
          </a:p>
        </p:txBody>
      </p:sp>
      <p:sp>
        <p:nvSpPr>
          <p:cNvPr id="4" name="Slide Number Placeholder 3"/>
          <p:cNvSpPr>
            <a:spLocks noGrp="1"/>
          </p:cNvSpPr>
          <p:nvPr>
            <p:ph type="sldNum" sz="quarter" idx="5"/>
          </p:nvPr>
        </p:nvSpPr>
        <p:spPr/>
        <p:txBody>
          <a:bodyPr/>
          <a:lstStyle/>
          <a:p>
            <a:fld id="{5DAC081D-4971-8348-A3A2-4EEB2BBEB60F}" type="slidenum">
              <a:rPr lang="en-US" smtClean="0"/>
              <a:t>13</a:t>
            </a:fld>
            <a:endParaRPr lang="en-US"/>
          </a:p>
        </p:txBody>
      </p:sp>
    </p:spTree>
    <p:extLst>
      <p:ext uri="{BB962C8B-B14F-4D97-AF65-F5344CB8AC3E}">
        <p14:creationId xmlns:p14="http://schemas.microsoft.com/office/powerpoint/2010/main" val="2633889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 you can see the code we used to analyse this extensive data-set. </a:t>
            </a:r>
          </a:p>
          <a:p>
            <a:r>
              <a:rPr lang="en-AU" dirty="0"/>
              <a:t>The second line specifies the FA model split as an RR + DIAG which is our common (LAM D LAM) and specific (PSI) variety by environment interaction effects. </a:t>
            </a:r>
          </a:p>
          <a:p>
            <a:r>
              <a:rPr lang="en-AU" dirty="0"/>
              <a:t>This allows us to retrieve the relevant parts of the model necessary for these summary tools, i.e. FAST and iClasses. </a:t>
            </a:r>
          </a:p>
          <a:p>
            <a:endParaRPr lang="en-AU" dirty="0"/>
          </a:p>
          <a:p>
            <a:r>
              <a:rPr lang="en-AU" b="1" dirty="0"/>
              <a:t>CLICK</a:t>
            </a:r>
          </a:p>
          <a:p>
            <a:r>
              <a:rPr lang="en-AU" dirty="0"/>
              <a:t>The terms at the top represent the field blocks (such as replicate blocks, and individual field plots)</a:t>
            </a:r>
          </a:p>
          <a:p>
            <a:r>
              <a:rPr lang="en-AU" dirty="0"/>
              <a:t>And the bottom terms correspond to the combinations of potential sources of variation in the laboratory. Note that most of these were measurable. </a:t>
            </a:r>
          </a:p>
          <a:p>
            <a:endParaRPr lang="en-AU" dirty="0"/>
          </a:p>
          <a:p>
            <a:r>
              <a:rPr lang="en-AU" b="1" dirty="0"/>
              <a:t>CLICK</a:t>
            </a:r>
            <a:r>
              <a:rPr lang="en-AU" dirty="0"/>
              <a:t> </a:t>
            </a:r>
          </a:p>
          <a:p>
            <a:r>
              <a:rPr lang="en-AU" dirty="0"/>
              <a:t>Here is the summary of each FA model we fitted to this data. </a:t>
            </a:r>
          </a:p>
          <a:p>
            <a:r>
              <a:rPr lang="en-AU" dirty="0"/>
              <a:t>Using a combination of REML-loglikelihoods, AIC values, %VAF and REML-LRTs, </a:t>
            </a:r>
          </a:p>
          <a:p>
            <a:r>
              <a:rPr lang="en-AU" b="1" dirty="0"/>
              <a:t>CLICK</a:t>
            </a:r>
            <a:r>
              <a:rPr lang="en-AU"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it was decided that results will be presented from the FA7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As an Aside, the loadings from this model are rotated to a principal component solution, hence why I’ll call them ‘rotated’ loadings from here on out. </a:t>
            </a:r>
          </a:p>
          <a:p>
            <a:endParaRPr lang="en-US" dirty="0"/>
          </a:p>
        </p:txBody>
      </p:sp>
      <p:sp>
        <p:nvSpPr>
          <p:cNvPr id="4" name="Slide Number Placeholder 3"/>
          <p:cNvSpPr>
            <a:spLocks noGrp="1"/>
          </p:cNvSpPr>
          <p:nvPr>
            <p:ph type="sldNum" sz="quarter" idx="5"/>
          </p:nvPr>
        </p:nvSpPr>
        <p:spPr/>
        <p:txBody>
          <a:bodyPr/>
          <a:lstStyle/>
          <a:p>
            <a:fld id="{5DAC081D-4971-8348-A3A2-4EEB2BBEB60F}" type="slidenum">
              <a:rPr lang="en-US" smtClean="0"/>
              <a:t>14</a:t>
            </a:fld>
            <a:endParaRPr lang="en-US" dirty="0"/>
          </a:p>
        </p:txBody>
      </p:sp>
    </p:spTree>
    <p:extLst>
      <p:ext uri="{BB962C8B-B14F-4D97-AF65-F5344CB8AC3E}">
        <p14:creationId xmlns:p14="http://schemas.microsoft.com/office/powerpoint/2010/main" val="145622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pPr marL="171450" indent="-171450">
              <a:buFontTx/>
              <a:buChar char="-"/>
            </a:pPr>
            <a:r>
              <a:rPr lang="en-US" dirty="0"/>
              <a:t>Looking at the variety scores from the first factor with Varieties </a:t>
            </a:r>
            <a:r>
              <a:rPr lang="en-AU" noProof="0" dirty="0"/>
              <a:t>coloured</a:t>
            </a:r>
            <a:r>
              <a:rPr lang="en-US" dirty="0"/>
              <a:t> according to a crude classification</a:t>
            </a:r>
          </a:p>
          <a:p>
            <a:pPr marL="171450" indent="-171450">
              <a:buFontTx/>
              <a:buChar char="-"/>
            </a:pPr>
            <a:r>
              <a:rPr lang="en-US" dirty="0"/>
              <a:t>We can see that this first factor clearly displays a variety's general propensity to express LMA, remember that low is bad on this plot. </a:t>
            </a:r>
          </a:p>
          <a:p>
            <a:pPr marL="628650" lvl="1" indent="-171450">
              <a:buFontTx/>
              <a:buChar char="-"/>
            </a:pPr>
            <a:r>
              <a:rPr lang="en-US" dirty="0"/>
              <a:t>Note how typical LMA varieties like SERI and REEVES are at the bottom, and as we go up, they are less likely to be susceptible to LMA, to then some PHS varieties, and finally some high FN lines are at the top like Spitfire and Halberd</a:t>
            </a:r>
          </a:p>
          <a:p>
            <a:pPr marL="171450" lvl="0" indent="-171450">
              <a:buFontTx/>
              <a:buChar char="-"/>
            </a:pPr>
            <a:endParaRPr lang="en-US" dirty="0"/>
          </a:p>
          <a:p>
            <a:pPr marL="171450" lvl="0" indent="-171450">
              <a:buFontTx/>
              <a:buChar char="-"/>
            </a:pPr>
            <a:r>
              <a:rPr lang="en-US" dirty="0"/>
              <a:t>In our results, the rotated loadings for the first factor were mostly all positive, </a:t>
            </a:r>
          </a:p>
          <a:p>
            <a:pPr marL="171450" lvl="0" indent="-171450">
              <a:buFontTx/>
              <a:buChar char="-"/>
            </a:pPr>
            <a:endParaRPr lang="en-US" dirty="0"/>
          </a:p>
          <a:p>
            <a:pPr marL="171450" lvl="0" indent="-171450">
              <a:buFontTx/>
              <a:buChar char="-"/>
            </a:pPr>
            <a:r>
              <a:rPr lang="en-US" dirty="0"/>
              <a:t>CLICK </a:t>
            </a:r>
          </a:p>
          <a:p>
            <a:pPr marL="171450" lvl="0" indent="-171450">
              <a:buFontTx/>
              <a:buChar char="-"/>
            </a:pPr>
            <a:endParaRPr lang="en-US" dirty="0"/>
          </a:p>
          <a:p>
            <a:pPr marL="171450" lvl="0" indent="-171450">
              <a:buFontTx/>
              <a:buChar char="-"/>
            </a:pPr>
            <a:r>
              <a:rPr lang="en-US" dirty="0"/>
              <a:t>so we would naturally use FAST to give researchers singular values for overall performance and stability.</a:t>
            </a:r>
          </a:p>
        </p:txBody>
      </p:sp>
      <p:sp>
        <p:nvSpPr>
          <p:cNvPr id="4" name="Slide Number Placeholder 3"/>
          <p:cNvSpPr>
            <a:spLocks noGrp="1"/>
          </p:cNvSpPr>
          <p:nvPr>
            <p:ph type="sldNum" sz="quarter" idx="5"/>
          </p:nvPr>
        </p:nvSpPr>
        <p:spPr/>
        <p:txBody>
          <a:bodyPr/>
          <a:lstStyle/>
          <a:p>
            <a:fld id="{5DAC081D-4971-8348-A3A2-4EEB2BBEB60F}" type="slidenum">
              <a:rPr lang="en-US" smtClean="0"/>
              <a:t>15</a:t>
            </a:fld>
            <a:endParaRPr lang="en-US"/>
          </a:p>
        </p:txBody>
      </p:sp>
    </p:spTree>
    <p:extLst>
      <p:ext uri="{BB962C8B-B14F-4D97-AF65-F5344CB8AC3E}">
        <p14:creationId xmlns:p14="http://schemas.microsoft.com/office/powerpoint/2010/main" val="326822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Here is an example of the plots of OP and stability that we would provide to researchers. Note how OP is calculated with the mean of the rotated loadings from ONLY the first factor…</a:t>
            </a:r>
          </a:p>
          <a:p>
            <a:pPr marL="171450" lvl="0" indent="-171450">
              <a:buFontTx/>
              <a:buChar char="-"/>
            </a:pPr>
            <a:endParaRPr lang="en-US" dirty="0"/>
          </a:p>
          <a:p>
            <a:pPr marL="171450" lvl="0" indent="-171450">
              <a:buFontTx/>
              <a:buChar char="-"/>
            </a:pPr>
            <a:r>
              <a:rPr lang="en-US" dirty="0"/>
              <a:t>CLICK  well steady on champ. </a:t>
            </a:r>
          </a:p>
          <a:p>
            <a:pPr marL="171450" lvl="0" indent="-171450">
              <a:buFontTx/>
              <a:buChar char="-"/>
            </a:pPr>
            <a:endParaRPr lang="en-US" dirty="0"/>
          </a:p>
          <a:p>
            <a:pPr marL="171450" lvl="0" indent="-171450">
              <a:buFontTx/>
              <a:buChar char="-"/>
            </a:pPr>
            <a:r>
              <a:rPr lang="en-US" dirty="0"/>
              <a:t>we need to be cautious because there's seems to be more going on in this trait. </a:t>
            </a:r>
          </a:p>
          <a:p>
            <a:pPr marL="171450" lvl="0" indent="-171450">
              <a:buFontTx/>
              <a:buChar char="-"/>
            </a:pPr>
            <a:r>
              <a:rPr lang="en-US" dirty="0"/>
              <a:t>Remember, we fit 7 factors! </a:t>
            </a:r>
          </a:p>
          <a:p>
            <a:pPr marL="171450" lvl="0" indent="-171450">
              <a:buFontTx/>
              <a:buChar char="-"/>
            </a:pPr>
            <a:r>
              <a:rPr lang="en-US" dirty="0"/>
              <a:t>That suggests high VEI. </a:t>
            </a:r>
          </a:p>
          <a:p>
            <a:pPr marL="171450" lvl="0" indent="-171450">
              <a:buFontTx/>
              <a:buChar char="-"/>
            </a:pPr>
            <a:r>
              <a:rPr lang="en-US" dirty="0"/>
              <a:t>Is it sensible to only use the average rotated loading from the first factor? </a:t>
            </a:r>
          </a:p>
          <a:p>
            <a:endParaRPr lang="en-AU" dirty="0"/>
          </a:p>
        </p:txBody>
      </p:sp>
      <p:sp>
        <p:nvSpPr>
          <p:cNvPr id="4" name="Slide Number Placeholder 3"/>
          <p:cNvSpPr>
            <a:spLocks noGrp="1"/>
          </p:cNvSpPr>
          <p:nvPr>
            <p:ph type="sldNum" sz="quarter" idx="5"/>
          </p:nvPr>
        </p:nvSpPr>
        <p:spPr/>
        <p:txBody>
          <a:bodyPr/>
          <a:lstStyle/>
          <a:p>
            <a:fld id="{5DAC081D-4971-8348-A3A2-4EEB2BBEB60F}" type="slidenum">
              <a:rPr lang="en-US" smtClean="0"/>
              <a:t>16</a:t>
            </a:fld>
            <a:endParaRPr lang="en-US"/>
          </a:p>
        </p:txBody>
      </p:sp>
    </p:spTree>
    <p:extLst>
      <p:ext uri="{BB962C8B-B14F-4D97-AF65-F5344CB8AC3E}">
        <p14:creationId xmlns:p14="http://schemas.microsoft.com/office/powerpoint/2010/main" val="65165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r>
              <a:rPr lang="en-US" dirty="0"/>
              <a:t>ANIMATION</a:t>
            </a:r>
          </a:p>
          <a:p>
            <a:endParaRPr lang="en-US" dirty="0"/>
          </a:p>
          <a:p>
            <a:pPr marL="171450" indent="-171450">
              <a:buFontTx/>
              <a:buChar char="-"/>
            </a:pPr>
            <a:r>
              <a:rPr lang="en-US" dirty="0"/>
              <a:t>Going back to the variety scores plot, and let’s introduce the second factor against the first,</a:t>
            </a:r>
          </a:p>
          <a:p>
            <a:pPr marL="171450" indent="-171450">
              <a:buFontTx/>
              <a:buChar char="-"/>
            </a:pPr>
            <a:r>
              <a:rPr lang="en-US" dirty="0"/>
              <a:t>We can see varieties starting to move around. </a:t>
            </a:r>
          </a:p>
          <a:p>
            <a:pPr marL="171450" indent="-171450">
              <a:buFontTx/>
              <a:buChar char="-"/>
            </a:pPr>
            <a:r>
              <a:rPr lang="en-US" dirty="0"/>
              <a:t>This shifting represents the contrasts between varieties. </a:t>
            </a:r>
          </a:p>
          <a:p>
            <a:pPr marL="171450" indent="-171450">
              <a:buFontTx/>
              <a:buChar char="-"/>
            </a:pPr>
            <a:r>
              <a:rPr lang="en-US" dirty="0"/>
              <a:t>That is, their reaction to some implicit covariate in environments described by this second factor in this analysis.</a:t>
            </a:r>
          </a:p>
          <a:p>
            <a:endParaRPr lang="en-US" dirty="0"/>
          </a:p>
        </p:txBody>
      </p:sp>
      <p:sp>
        <p:nvSpPr>
          <p:cNvPr id="4" name="Slide Number Placeholder 3"/>
          <p:cNvSpPr>
            <a:spLocks noGrp="1"/>
          </p:cNvSpPr>
          <p:nvPr>
            <p:ph type="sldNum" sz="quarter" idx="5"/>
          </p:nvPr>
        </p:nvSpPr>
        <p:spPr/>
        <p:txBody>
          <a:bodyPr/>
          <a:lstStyle/>
          <a:p>
            <a:fld id="{5DAC081D-4971-8348-A3A2-4EEB2BBEB60F}" type="slidenum">
              <a:rPr lang="en-US" smtClean="0"/>
              <a:t>17</a:t>
            </a:fld>
            <a:endParaRPr lang="en-US"/>
          </a:p>
        </p:txBody>
      </p:sp>
    </p:spTree>
    <p:extLst>
      <p:ext uri="{BB962C8B-B14F-4D97-AF65-F5344CB8AC3E}">
        <p14:creationId xmlns:p14="http://schemas.microsoft.com/office/powerpoint/2010/main" val="298262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r>
              <a:rPr lang="en-US" dirty="0"/>
              <a:t>ANIMATION</a:t>
            </a:r>
          </a:p>
          <a:p>
            <a:endParaRPr lang="en-US" dirty="0"/>
          </a:p>
          <a:p>
            <a:r>
              <a:rPr lang="en-US" dirty="0"/>
              <a:t>- Similarly for the third factor, there are some massive shifts for varieties such as RAC2221 or Kennedy</a:t>
            </a:r>
          </a:p>
          <a:p>
            <a:endParaRPr lang="en-US" dirty="0"/>
          </a:p>
          <a:p>
            <a:pPr marL="171450" indent="-171450">
              <a:buFontTx/>
              <a:buChar char="-"/>
            </a:pPr>
            <a:r>
              <a:rPr lang="en-US" dirty="0"/>
              <a:t>These factors can be described as 'bipolar’, and they represent the VEI that's present in the data-set. </a:t>
            </a:r>
          </a:p>
          <a:p>
            <a:pPr marL="171450" indent="-171450">
              <a:buFontTx/>
              <a:buChar char="-"/>
            </a:pPr>
            <a:endParaRPr lang="en-US" dirty="0"/>
          </a:p>
          <a:p>
            <a:pPr marL="171450" indent="-171450">
              <a:buFontTx/>
              <a:buChar char="-"/>
            </a:pPr>
            <a:r>
              <a:rPr lang="en-US" dirty="0"/>
              <a:t>It’s because of VEI that researchers were uncomfortable with the idea of one value for performance and stability in a trait that's as variable as this is. </a:t>
            </a:r>
          </a:p>
        </p:txBody>
      </p:sp>
      <p:sp>
        <p:nvSpPr>
          <p:cNvPr id="4" name="Slide Number Placeholder 3"/>
          <p:cNvSpPr>
            <a:spLocks noGrp="1"/>
          </p:cNvSpPr>
          <p:nvPr>
            <p:ph type="sldNum" sz="quarter" idx="5"/>
          </p:nvPr>
        </p:nvSpPr>
        <p:spPr/>
        <p:txBody>
          <a:bodyPr/>
          <a:lstStyle/>
          <a:p>
            <a:fld id="{5DAC081D-4971-8348-A3A2-4EEB2BBEB60F}" type="slidenum">
              <a:rPr lang="en-US" smtClean="0"/>
              <a:t>18</a:t>
            </a:fld>
            <a:endParaRPr lang="en-US"/>
          </a:p>
        </p:txBody>
      </p:sp>
    </p:spTree>
    <p:extLst>
      <p:ext uri="{BB962C8B-B14F-4D97-AF65-F5344CB8AC3E}">
        <p14:creationId xmlns:p14="http://schemas.microsoft.com/office/powerpoint/2010/main" val="775138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I’ll present an example of why FAST tools were not the best when VEI is present in the data.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Let's take those OP values from before and whack them on this plot. </a:t>
            </a:r>
          </a:p>
          <a:p>
            <a:pPr marL="171450" indent="-171450">
              <a:buFont typeface="Arial" panose="020B0604020202020204" pitchFamily="34" charset="0"/>
              <a:buChar char="•"/>
            </a:pPr>
            <a:r>
              <a:rPr lang="en-US" dirty="0"/>
              <a:t>These all seem to be very similar but we know there’s large amounts of VEI in this data.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CLICK</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is where iClasses come in.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DAC081D-4971-8348-A3A2-4EEB2BBEB60F}" type="slidenum">
              <a:rPr lang="en-US" smtClean="0"/>
              <a:t>19</a:t>
            </a:fld>
            <a:endParaRPr lang="en-US"/>
          </a:p>
        </p:txBody>
      </p:sp>
    </p:spTree>
    <p:extLst>
      <p:ext uri="{BB962C8B-B14F-4D97-AF65-F5344CB8AC3E}">
        <p14:creationId xmlns:p14="http://schemas.microsoft.com/office/powerpoint/2010/main" val="105355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Before I start, I’d like to thank the AGT and GRDC for allowing the use of their data. I’d like to thank my team and previous colleagues in this project, and finally my PhD supervisors. </a:t>
            </a:r>
          </a:p>
        </p:txBody>
      </p:sp>
      <p:sp>
        <p:nvSpPr>
          <p:cNvPr id="4" name="Slide Number Placeholder 3"/>
          <p:cNvSpPr>
            <a:spLocks noGrp="1"/>
          </p:cNvSpPr>
          <p:nvPr>
            <p:ph type="sldNum" sz="quarter" idx="5"/>
          </p:nvPr>
        </p:nvSpPr>
        <p:spPr/>
        <p:txBody>
          <a:bodyPr/>
          <a:lstStyle/>
          <a:p>
            <a:fld id="{5DAC081D-4971-8348-A3A2-4EEB2BBEB60F}" type="slidenum">
              <a:rPr lang="en-US" smtClean="0"/>
              <a:t>2</a:t>
            </a:fld>
            <a:endParaRPr lang="en-US"/>
          </a:p>
        </p:txBody>
      </p:sp>
    </p:spTree>
    <p:extLst>
      <p:ext uri="{BB962C8B-B14F-4D97-AF65-F5344CB8AC3E}">
        <p14:creationId xmlns:p14="http://schemas.microsoft.com/office/powerpoint/2010/main" val="212017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Briefly, We define an iClass as the pasting of positive and negative loadings for EACH factor.</a:t>
            </a:r>
          </a:p>
          <a:p>
            <a:pPr marL="171450" indent="-171450">
              <a:buFontTx/>
              <a:buChar char="-"/>
            </a:pPr>
            <a:r>
              <a:rPr lang="en-US" dirty="0"/>
              <a:t>Each of these iClasses allow the grouping of environments, such that, within which, there is minimal cross-over VEI. </a:t>
            </a:r>
          </a:p>
          <a:p>
            <a:pPr marL="171450" indent="-171450">
              <a:buFontTx/>
              <a:buChar char="-"/>
            </a:pPr>
            <a:endParaRPr lang="en-US" dirty="0"/>
          </a:p>
          <a:p>
            <a:pPr marL="171450" indent="-171450">
              <a:buFontTx/>
              <a:buChar char="-"/>
            </a:pPr>
            <a:r>
              <a:rPr lang="en-US" dirty="0"/>
              <a:t>CLICK</a:t>
            </a:r>
          </a:p>
          <a:p>
            <a:pPr marL="171450" indent="-171450">
              <a:buFontTx/>
              <a:buChar char="-"/>
            </a:pPr>
            <a:endParaRPr lang="en-US" dirty="0"/>
          </a:p>
          <a:p>
            <a:pPr marL="171450" indent="-171450">
              <a:buFontTx/>
              <a:buChar char="-"/>
            </a:pPr>
            <a:r>
              <a:rPr lang="en-US" dirty="0"/>
              <a:t>Furthermore, we can now calculate OP in a similar manner to before but within each of these </a:t>
            </a:r>
            <a:r>
              <a:rPr lang="en-US" dirty="0" err="1"/>
              <a:t>iclasses</a:t>
            </a:r>
            <a:endParaRPr lang="en-US" dirty="0"/>
          </a:p>
        </p:txBody>
      </p:sp>
      <p:sp>
        <p:nvSpPr>
          <p:cNvPr id="4" name="Slide Number Placeholder 3"/>
          <p:cNvSpPr>
            <a:spLocks noGrp="1"/>
          </p:cNvSpPr>
          <p:nvPr>
            <p:ph type="sldNum" sz="quarter" idx="5"/>
          </p:nvPr>
        </p:nvSpPr>
        <p:spPr/>
        <p:txBody>
          <a:bodyPr/>
          <a:lstStyle/>
          <a:p>
            <a:fld id="{5DAC081D-4971-8348-A3A2-4EEB2BBEB60F}" type="slidenum">
              <a:rPr lang="en-US" smtClean="0"/>
              <a:t>20</a:t>
            </a:fld>
            <a:endParaRPr lang="en-US"/>
          </a:p>
        </p:txBody>
      </p:sp>
    </p:spTree>
    <p:extLst>
      <p:ext uri="{BB962C8B-B14F-4D97-AF65-F5344CB8AC3E}">
        <p14:creationId xmlns:p14="http://schemas.microsoft.com/office/powerpoint/2010/main" val="551810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pPr marL="171450" indent="-171450">
              <a:buFontTx/>
              <a:buChar char="-"/>
            </a:pPr>
            <a:r>
              <a:rPr lang="en-US" dirty="0"/>
              <a:t>So let’s introduce iClasses to this plot.</a:t>
            </a:r>
          </a:p>
          <a:p>
            <a:pPr marL="171450" indent="-171450">
              <a:buFontTx/>
              <a:buChar char="-"/>
            </a:pPr>
            <a:r>
              <a:rPr lang="en-US" dirty="0"/>
              <a:t>CLICK</a:t>
            </a:r>
          </a:p>
          <a:p>
            <a:pPr marL="171450" indent="-171450">
              <a:buFontTx/>
              <a:buChar char="-"/>
            </a:pPr>
            <a:r>
              <a:rPr lang="en-US" dirty="0"/>
              <a:t>Along the bottom, you can see that we’ve used the first four factors of this analysis to generate the </a:t>
            </a:r>
            <a:r>
              <a:rPr lang="en-US" dirty="0" err="1"/>
              <a:t>iClasses</a:t>
            </a:r>
            <a:r>
              <a:rPr lang="en-US" dirty="0"/>
              <a:t>. This was because we found that most of the variation accounted for by this model was explained by the first four factors. We see that all environments fall into one of these 8 </a:t>
            </a:r>
            <a:r>
              <a:rPr lang="en-US" dirty="0" err="1"/>
              <a:t>iClasses</a:t>
            </a:r>
            <a:r>
              <a:rPr lang="en-US" dirty="0"/>
              <a:t> produced. </a:t>
            </a:r>
          </a:p>
          <a:p>
            <a:pPr marL="171450" indent="-171450">
              <a:buFontTx/>
              <a:buChar char="-"/>
            </a:pPr>
            <a:endParaRPr lang="en-US" dirty="0"/>
          </a:p>
          <a:p>
            <a:pPr marL="171450" indent="-171450">
              <a:buFontTx/>
              <a:buChar char="-"/>
            </a:pPr>
            <a:r>
              <a:rPr lang="en-US" dirty="0"/>
              <a:t>And At the top of the x-axis, we see the number of environments and the mean FN value for each iClass. </a:t>
            </a:r>
          </a:p>
          <a:p>
            <a:pPr marL="171450" indent="-171450">
              <a:buFontTx/>
              <a:buChar char="-"/>
            </a:pPr>
            <a:endParaRPr lang="en-US" dirty="0"/>
          </a:p>
          <a:p>
            <a:pPr marL="171450" indent="-171450">
              <a:buFontTx/>
              <a:buChar char="-"/>
            </a:pPr>
            <a:r>
              <a:rPr lang="en-US" dirty="0"/>
              <a:t>Now let me show you the problem when there’s substantial VEI in the data-set, and why iClass interaction plots are superior. </a:t>
            </a:r>
          </a:p>
        </p:txBody>
      </p:sp>
      <p:sp>
        <p:nvSpPr>
          <p:cNvPr id="4" name="Slide Number Placeholder 3"/>
          <p:cNvSpPr>
            <a:spLocks noGrp="1"/>
          </p:cNvSpPr>
          <p:nvPr>
            <p:ph type="sldNum" sz="quarter" idx="5"/>
          </p:nvPr>
        </p:nvSpPr>
        <p:spPr/>
        <p:txBody>
          <a:bodyPr/>
          <a:lstStyle/>
          <a:p>
            <a:fld id="{5DAC081D-4971-8348-A3A2-4EEB2BBEB60F}" type="slidenum">
              <a:rPr lang="en-US" smtClean="0"/>
              <a:t>21</a:t>
            </a:fld>
            <a:endParaRPr lang="en-US"/>
          </a:p>
        </p:txBody>
      </p:sp>
    </p:spTree>
    <p:extLst>
      <p:ext uri="{BB962C8B-B14F-4D97-AF65-F5344CB8AC3E}">
        <p14:creationId xmlns:p14="http://schemas.microsoft.com/office/powerpoint/2010/main" val="318661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r>
              <a:rPr lang="en-US" dirty="0"/>
              <a:t>ANIMATION</a:t>
            </a:r>
          </a:p>
          <a:p>
            <a:pPr marL="171450" indent="-171450">
              <a:buFontTx/>
              <a:buChar char="-"/>
            </a:pPr>
            <a:r>
              <a:rPr lang="en-US" dirty="0"/>
              <a:t>Moving to the iClass interaction plot you can now see how much cross-over VEI was masked by FAST, </a:t>
            </a:r>
          </a:p>
          <a:p>
            <a:pPr marL="171450" indent="-171450">
              <a:buFontTx/>
              <a:buChar char="-"/>
            </a:pPr>
            <a:endParaRPr lang="en-US" dirty="0"/>
          </a:p>
          <a:p>
            <a:pPr marL="171450" indent="-171450">
              <a:buFontTx/>
              <a:buChar char="-"/>
            </a:pPr>
            <a:r>
              <a:rPr lang="en-US" dirty="0"/>
              <a:t>Note the re-ranking that occurs within each iClass among these seemingly similar performing varieties. </a:t>
            </a:r>
          </a:p>
        </p:txBody>
      </p:sp>
      <p:sp>
        <p:nvSpPr>
          <p:cNvPr id="4" name="Slide Number Placeholder 3"/>
          <p:cNvSpPr>
            <a:spLocks noGrp="1"/>
          </p:cNvSpPr>
          <p:nvPr>
            <p:ph type="sldNum" sz="quarter" idx="5"/>
          </p:nvPr>
        </p:nvSpPr>
        <p:spPr/>
        <p:txBody>
          <a:bodyPr/>
          <a:lstStyle/>
          <a:p>
            <a:fld id="{5DAC081D-4971-8348-A3A2-4EEB2BBEB60F}" type="slidenum">
              <a:rPr lang="en-US" smtClean="0"/>
              <a:t>22</a:t>
            </a:fld>
            <a:endParaRPr lang="en-US"/>
          </a:p>
        </p:txBody>
      </p:sp>
    </p:spTree>
    <p:extLst>
      <p:ext uri="{BB962C8B-B14F-4D97-AF65-F5344CB8AC3E}">
        <p14:creationId xmlns:p14="http://schemas.microsoft.com/office/powerpoint/2010/main" val="22912293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can compare this diagram to a table of predictions of the number of environments within each iClass where a variety is predicted to have a low FN value (using the industry standard of 300 as the cut-off).</a:t>
            </a:r>
          </a:p>
          <a:p>
            <a:endParaRPr lang="en-AU" dirty="0"/>
          </a:p>
          <a:p>
            <a:r>
              <a:rPr lang="en-AU" dirty="0"/>
              <a:t>Graphically, these predictions align, again note that low is bad on these plots. </a:t>
            </a:r>
          </a:p>
          <a:p>
            <a:endParaRPr lang="en-AU" dirty="0"/>
          </a:p>
          <a:p>
            <a:r>
              <a:rPr lang="en-AU" dirty="0"/>
              <a:t>Third factor n/p seems to be causing issues</a:t>
            </a:r>
          </a:p>
          <a:p>
            <a:endParaRPr lang="en-AU" dirty="0"/>
          </a:p>
          <a:p>
            <a:r>
              <a:rPr lang="en-AU" dirty="0"/>
              <a:t>furthermore, researchers were able to look at the full table and determine which iClasses had low FN due to LMA and which were due to PHS. </a:t>
            </a:r>
          </a:p>
        </p:txBody>
      </p:sp>
      <p:sp>
        <p:nvSpPr>
          <p:cNvPr id="4" name="Slide Number Placeholder 3"/>
          <p:cNvSpPr>
            <a:spLocks noGrp="1"/>
          </p:cNvSpPr>
          <p:nvPr>
            <p:ph type="sldNum" sz="quarter" idx="5"/>
          </p:nvPr>
        </p:nvSpPr>
        <p:spPr/>
        <p:txBody>
          <a:bodyPr/>
          <a:lstStyle/>
          <a:p>
            <a:fld id="{5DAC081D-4971-8348-A3A2-4EEB2BBEB60F}" type="slidenum">
              <a:rPr lang="en-US" smtClean="0"/>
              <a:t>23</a:t>
            </a:fld>
            <a:endParaRPr lang="en-US"/>
          </a:p>
        </p:txBody>
      </p:sp>
    </p:spTree>
    <p:extLst>
      <p:ext uri="{BB962C8B-B14F-4D97-AF65-F5344CB8AC3E}">
        <p14:creationId xmlns:p14="http://schemas.microsoft.com/office/powerpoint/2010/main" val="39618945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433388"/>
            <a:ext cx="2073275" cy="1166812"/>
          </a:xfrm>
        </p:spPr>
      </p:sp>
      <p:sp>
        <p:nvSpPr>
          <p:cNvPr id="3" name="Notes Placeholder 2"/>
          <p:cNvSpPr>
            <a:spLocks noGrp="1"/>
          </p:cNvSpPr>
          <p:nvPr>
            <p:ph type="body" idx="1"/>
          </p:nvPr>
        </p:nvSpPr>
        <p:spPr/>
        <p:txBody>
          <a:bodyPr/>
          <a:lstStyle/>
          <a:p>
            <a:pPr marL="171450" indent="-171450">
              <a:buFontTx/>
              <a:buChar char="-"/>
            </a:pPr>
            <a:r>
              <a:rPr lang="en-US" dirty="0"/>
              <a:t>The analyses and use of </a:t>
            </a:r>
            <a:r>
              <a:rPr lang="en-US" dirty="0" err="1"/>
              <a:t>iClasses</a:t>
            </a:r>
            <a:r>
              <a:rPr lang="en-US" dirty="0"/>
              <a:t> can also show the close relationships varieties have without the use of marker or pedigree data in the model. </a:t>
            </a:r>
          </a:p>
          <a:p>
            <a:pPr marL="171450" indent="-171450">
              <a:buFontTx/>
              <a:buChar char="-"/>
            </a:pPr>
            <a:endParaRPr lang="en-US" dirty="0"/>
          </a:p>
          <a:p>
            <a:pPr marL="171450" indent="-171450">
              <a:buFontTx/>
              <a:buChar char="-"/>
            </a:pPr>
            <a:r>
              <a:rPr lang="en-US" dirty="0"/>
              <a:t>Here we see varieties which are all derivatives of one another , REEVES, CALINGIRI and ZEN in that order, and how close their VEI patterns are matching just with different magnitudes</a:t>
            </a:r>
          </a:p>
          <a:p>
            <a:pPr marL="171450" indent="-171450">
              <a:buFontTx/>
              <a:buChar char="-"/>
            </a:pPr>
            <a:endParaRPr lang="en-US" dirty="0"/>
          </a:p>
          <a:p>
            <a:pPr marL="171450" indent="-171450">
              <a:buFontTx/>
              <a:buChar char="-"/>
            </a:pPr>
            <a:r>
              <a:rPr lang="en-US" dirty="0"/>
              <a:t>We can see that clearly something is happening in the fourth factor that affects them. </a:t>
            </a:r>
          </a:p>
        </p:txBody>
      </p:sp>
      <p:sp>
        <p:nvSpPr>
          <p:cNvPr id="4" name="Slide Number Placeholder 3"/>
          <p:cNvSpPr>
            <a:spLocks noGrp="1"/>
          </p:cNvSpPr>
          <p:nvPr>
            <p:ph type="sldNum" sz="quarter" idx="5"/>
          </p:nvPr>
        </p:nvSpPr>
        <p:spPr/>
        <p:txBody>
          <a:bodyPr/>
          <a:lstStyle/>
          <a:p>
            <a:fld id="{5DAC081D-4971-8348-A3A2-4EEB2BBEB60F}" type="slidenum">
              <a:rPr lang="en-US" smtClean="0"/>
              <a:t>24</a:t>
            </a:fld>
            <a:endParaRPr lang="en-US"/>
          </a:p>
        </p:txBody>
      </p:sp>
    </p:spTree>
    <p:extLst>
      <p:ext uri="{BB962C8B-B14F-4D97-AF65-F5344CB8AC3E}">
        <p14:creationId xmlns:p14="http://schemas.microsoft.com/office/powerpoint/2010/main" val="1876273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MinionPro"/>
              </a:rPr>
              <a:t>We can plot a heatmap of the mean estimated correlation between environments within and across </a:t>
            </a:r>
            <a:r>
              <a:rPr lang="en-AU" sz="1800" dirty="0" err="1">
                <a:effectLst/>
                <a:latin typeface="MinionPro"/>
              </a:rPr>
              <a:t>iClasses</a:t>
            </a:r>
            <a:r>
              <a:rPr lang="en-AU" sz="1800" dirty="0">
                <a:effectLst/>
                <a:latin typeface="MinionPro"/>
              </a:rPr>
              <a:t> without the need for applying a clustering algorithm.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MinionPro"/>
              </a:rPr>
              <a:t>Along the diagonal we can see that these correlations are quite high, agreeing with our statement that these iClasses are </a:t>
            </a:r>
            <a:r>
              <a:rPr lang="en-US" sz="1800" b="0" dirty="0"/>
              <a:t>environment groupings with minimal cross-over VEI.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dirty="0">
              <a:effectLst/>
              <a:latin typeface="MinionPro"/>
            </a:endParaRPr>
          </a:p>
          <a:p>
            <a:r>
              <a:rPr lang="en-AU" dirty="0"/>
              <a:t>Furthermore, researchers can use plots like these to investigate environments within and across iClasses to understand the implicit covariates driving each </a:t>
            </a:r>
            <a:r>
              <a:rPr lang="en-AU" dirty="0" err="1"/>
              <a:t>iClass</a:t>
            </a:r>
            <a:r>
              <a:rPr lang="en-AU" dirty="0"/>
              <a:t> that is, what’s causing these groupings of Environments</a:t>
            </a:r>
          </a:p>
        </p:txBody>
      </p:sp>
      <p:sp>
        <p:nvSpPr>
          <p:cNvPr id="4" name="Slide Number Placeholder 3"/>
          <p:cNvSpPr>
            <a:spLocks noGrp="1"/>
          </p:cNvSpPr>
          <p:nvPr>
            <p:ph type="sldNum" sz="quarter" idx="5"/>
          </p:nvPr>
        </p:nvSpPr>
        <p:spPr/>
        <p:txBody>
          <a:bodyPr/>
          <a:lstStyle/>
          <a:p>
            <a:fld id="{5DAC081D-4971-8348-A3A2-4EEB2BBEB60F}" type="slidenum">
              <a:rPr lang="en-US" smtClean="0"/>
              <a:t>25</a:t>
            </a:fld>
            <a:endParaRPr lang="en-US"/>
          </a:p>
        </p:txBody>
      </p:sp>
    </p:spTree>
    <p:extLst>
      <p:ext uri="{BB962C8B-B14F-4D97-AF65-F5344CB8AC3E}">
        <p14:creationId xmlns:p14="http://schemas.microsoft.com/office/powerpoint/2010/main" val="2796501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effectLst/>
                <a:latin typeface="MinionPro"/>
              </a:rPr>
              <a:t>READ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effectLst/>
                <a:latin typeface="MinionPro"/>
              </a:rPr>
              <a:t>READ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effectLst/>
                <a:latin typeface="MinionPro"/>
              </a:rPr>
              <a:t>This method of forming groups does not involve the application of generic clustering methods to results extracted from the FALMM (such as the estimated genetic correlation matrix).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effectLst/>
                <a:latin typeface="MinionPro"/>
              </a:rPr>
              <a:t>Instead, iClasses are formed because of the fundamental parameters of the FA model, namely the environment loadings, and so are a direct consequence of the model used for analysis. </a:t>
            </a:r>
            <a:endParaRPr lang="en-AU" dirty="0"/>
          </a:p>
          <a:p>
            <a:endParaRPr lang="en-AU" dirty="0"/>
          </a:p>
        </p:txBody>
      </p:sp>
      <p:sp>
        <p:nvSpPr>
          <p:cNvPr id="4" name="Slide Number Placeholder 3"/>
          <p:cNvSpPr>
            <a:spLocks noGrp="1"/>
          </p:cNvSpPr>
          <p:nvPr>
            <p:ph type="sldNum" sz="quarter" idx="5"/>
          </p:nvPr>
        </p:nvSpPr>
        <p:spPr/>
        <p:txBody>
          <a:bodyPr/>
          <a:lstStyle/>
          <a:p>
            <a:fld id="{5DAC081D-4971-8348-A3A2-4EEB2BBEB60F}" type="slidenum">
              <a:rPr lang="en-US" smtClean="0"/>
              <a:t>26</a:t>
            </a:fld>
            <a:endParaRPr lang="en-US"/>
          </a:p>
        </p:txBody>
      </p:sp>
    </p:spTree>
    <p:extLst>
      <p:ext uri="{BB962C8B-B14F-4D97-AF65-F5344CB8AC3E}">
        <p14:creationId xmlns:p14="http://schemas.microsoft.com/office/powerpoint/2010/main" val="1881262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Read bold parts</a:t>
            </a:r>
          </a:p>
        </p:txBody>
      </p:sp>
      <p:sp>
        <p:nvSpPr>
          <p:cNvPr id="4" name="Slide Number Placeholder 3"/>
          <p:cNvSpPr>
            <a:spLocks noGrp="1"/>
          </p:cNvSpPr>
          <p:nvPr>
            <p:ph type="sldNum" sz="quarter" idx="5"/>
          </p:nvPr>
        </p:nvSpPr>
        <p:spPr/>
        <p:txBody>
          <a:bodyPr/>
          <a:lstStyle/>
          <a:p>
            <a:fld id="{5DAC081D-4971-8348-A3A2-4EEB2BBEB60F}" type="slidenum">
              <a:rPr lang="en-US" smtClean="0"/>
              <a:t>3</a:t>
            </a:fld>
            <a:endParaRPr lang="en-US"/>
          </a:p>
        </p:txBody>
      </p:sp>
    </p:spTree>
    <p:extLst>
      <p:ext uri="{BB962C8B-B14F-4D97-AF65-F5344CB8AC3E}">
        <p14:creationId xmlns:p14="http://schemas.microsoft.com/office/powerpoint/2010/main" val="1685947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One way we can measure this is through falling number. </a:t>
            </a:r>
          </a:p>
          <a:p>
            <a:endParaRPr lang="en-AU" dirty="0"/>
          </a:p>
          <a:p>
            <a:r>
              <a:rPr lang="en-AU" dirty="0"/>
              <a:t>Example of what the end product looks like with a low to high FN value. </a:t>
            </a:r>
          </a:p>
          <a:p>
            <a:endParaRPr lang="en-AU" dirty="0"/>
          </a:p>
          <a:p>
            <a:r>
              <a:rPr lang="en-AU" dirty="0"/>
              <a:t>2 main causes of FN, PHS and LMA (the latter is of interest to our work). </a:t>
            </a:r>
          </a:p>
        </p:txBody>
      </p:sp>
      <p:sp>
        <p:nvSpPr>
          <p:cNvPr id="4" name="Slide Number Placeholder 3"/>
          <p:cNvSpPr>
            <a:spLocks noGrp="1"/>
          </p:cNvSpPr>
          <p:nvPr>
            <p:ph type="sldNum" sz="quarter" idx="5"/>
          </p:nvPr>
        </p:nvSpPr>
        <p:spPr/>
        <p:txBody>
          <a:bodyPr/>
          <a:lstStyle/>
          <a:p>
            <a:fld id="{5DAC081D-4971-8348-A3A2-4EEB2BBEB60F}" type="slidenum">
              <a:rPr lang="en-US" smtClean="0"/>
              <a:t>4</a:t>
            </a:fld>
            <a:endParaRPr lang="en-US"/>
          </a:p>
        </p:txBody>
      </p:sp>
    </p:spTree>
    <p:extLst>
      <p:ext uri="{BB962C8B-B14F-4D97-AF65-F5344CB8AC3E}">
        <p14:creationId xmlns:p14="http://schemas.microsoft.com/office/powerpoint/2010/main" val="895201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83" marR="485637">
              <a:lnSpc>
                <a:spcPct val="118000"/>
              </a:lnSpc>
              <a:spcBef>
                <a:spcPts val="133"/>
              </a:spcBef>
            </a:pPr>
            <a:r>
              <a:rPr lang="en-AU" sz="1200" dirty="0">
                <a:solidFill>
                  <a:srgbClr val="22373A"/>
                </a:solidFill>
                <a:cs typeface="Tahoma"/>
              </a:rPr>
              <a:t>LMA expression </a:t>
            </a:r>
            <a:r>
              <a:rPr lang="en-AU" sz="1200" b="1" dirty="0">
                <a:solidFill>
                  <a:srgbClr val="22373A"/>
                </a:solidFill>
                <a:cs typeface="Tahoma"/>
              </a:rPr>
              <a:t>is influenced both by the variety (V) </a:t>
            </a:r>
            <a:r>
              <a:rPr lang="en-AU" sz="1200" dirty="0">
                <a:solidFill>
                  <a:srgbClr val="22373A"/>
                </a:solidFill>
                <a:cs typeface="Tahoma"/>
              </a:rPr>
              <a:t>and the </a:t>
            </a:r>
            <a:r>
              <a:rPr lang="en-AU" sz="1200" b="1" dirty="0">
                <a:solidFill>
                  <a:srgbClr val="22373A"/>
                </a:solidFill>
                <a:cs typeface="Tahoma"/>
              </a:rPr>
              <a:t>environment (E), </a:t>
            </a:r>
            <a:r>
              <a:rPr lang="en-AU" sz="1200" dirty="0">
                <a:solidFill>
                  <a:srgbClr val="22373A"/>
                </a:solidFill>
                <a:cs typeface="Tahoma"/>
              </a:rPr>
              <a:t>and</a:t>
            </a:r>
            <a:r>
              <a:rPr lang="en-AU" sz="1200" b="1" dirty="0">
                <a:solidFill>
                  <a:srgbClr val="22373A"/>
                </a:solidFill>
                <a:cs typeface="Tahoma"/>
              </a:rPr>
              <a:t> </a:t>
            </a:r>
            <a:r>
              <a:rPr lang="en-AU" sz="1200" dirty="0">
                <a:solidFill>
                  <a:srgbClr val="22373A"/>
                </a:solidFill>
                <a:cs typeface="Tahoma"/>
              </a:rPr>
              <a:t>most likely, their </a:t>
            </a:r>
            <a:r>
              <a:rPr lang="en-AU" sz="1200" b="1" dirty="0">
                <a:solidFill>
                  <a:srgbClr val="22373A"/>
                </a:solidFill>
                <a:cs typeface="Tahoma"/>
              </a:rPr>
              <a:t>interaction (VEI).</a:t>
            </a:r>
            <a:endParaRPr lang="en-AU" sz="1200" b="1" dirty="0">
              <a:cs typeface="Tahoma"/>
            </a:endParaRPr>
          </a:p>
          <a:p>
            <a:pPr marL="22883" marR="6780" indent="-6780">
              <a:lnSpc>
                <a:spcPct val="118000"/>
              </a:lnSpc>
              <a:spcBef>
                <a:spcPts val="721"/>
              </a:spcBef>
            </a:pPr>
            <a:endParaRPr lang="en-AU" sz="1200" dirty="0">
              <a:solidFill>
                <a:srgbClr val="22373A"/>
              </a:solidFill>
              <a:cs typeface="Tahoma"/>
            </a:endParaRPr>
          </a:p>
          <a:p>
            <a:pPr marL="22883" marR="6780" indent="-6780">
              <a:lnSpc>
                <a:spcPct val="118000"/>
              </a:lnSpc>
              <a:spcBef>
                <a:spcPts val="721"/>
              </a:spcBef>
            </a:pPr>
            <a:r>
              <a:rPr lang="en-AU" sz="1200" dirty="0">
                <a:solidFill>
                  <a:srgbClr val="22373A"/>
                </a:solidFill>
                <a:cs typeface="Tahoma"/>
              </a:rPr>
              <a:t>The most feasible way to explore this is using FN data from a </a:t>
            </a:r>
            <a:r>
              <a:rPr lang="en-AU" sz="1200" b="1" dirty="0">
                <a:solidFill>
                  <a:srgbClr val="22373A"/>
                </a:solidFill>
                <a:cs typeface="Tahoma"/>
              </a:rPr>
              <a:t>multi-environment trial (MET) </a:t>
            </a:r>
            <a:r>
              <a:rPr lang="en-AU" sz="1200" dirty="0">
                <a:solidFill>
                  <a:srgbClr val="22373A"/>
                </a:solidFill>
                <a:cs typeface="Tahoma"/>
              </a:rPr>
              <a:t>data-set which needs to be </a:t>
            </a:r>
            <a:r>
              <a:rPr lang="en-AU" sz="1200" b="1" dirty="0">
                <a:solidFill>
                  <a:srgbClr val="22373A"/>
                </a:solidFill>
                <a:cs typeface="Tahoma"/>
              </a:rPr>
              <a:t>extensive</a:t>
            </a:r>
            <a:r>
              <a:rPr lang="en-AU" sz="1200" dirty="0">
                <a:solidFill>
                  <a:srgbClr val="22373A"/>
                </a:solidFill>
                <a:cs typeface="Tahoma"/>
              </a:rPr>
              <a:t>, given the unpredictable nature of expression.</a:t>
            </a:r>
          </a:p>
          <a:p>
            <a:pPr marL="16951" marR="6780">
              <a:lnSpc>
                <a:spcPct val="118000"/>
              </a:lnSpc>
              <a:spcBef>
                <a:spcPts val="727"/>
              </a:spcBef>
            </a:pPr>
            <a:endParaRPr lang="en-AU" sz="1200" dirty="0">
              <a:solidFill>
                <a:srgbClr val="22373A"/>
              </a:solidFill>
              <a:cs typeface="Tahoma"/>
            </a:endParaRPr>
          </a:p>
        </p:txBody>
      </p:sp>
      <p:sp>
        <p:nvSpPr>
          <p:cNvPr id="4" name="Slide Number Placeholder 3"/>
          <p:cNvSpPr>
            <a:spLocks noGrp="1"/>
          </p:cNvSpPr>
          <p:nvPr>
            <p:ph type="sldNum" sz="quarter" idx="5"/>
          </p:nvPr>
        </p:nvSpPr>
        <p:spPr/>
        <p:txBody>
          <a:bodyPr/>
          <a:lstStyle/>
          <a:p>
            <a:fld id="{5DAC081D-4971-8348-A3A2-4EEB2BBEB60F}" type="slidenum">
              <a:rPr lang="en-US" smtClean="0"/>
              <a:t>5</a:t>
            </a:fld>
            <a:endParaRPr lang="en-US"/>
          </a:p>
        </p:txBody>
      </p:sp>
    </p:spTree>
    <p:extLst>
      <p:ext uri="{BB962C8B-B14F-4D97-AF65-F5344CB8AC3E}">
        <p14:creationId xmlns:p14="http://schemas.microsoft.com/office/powerpoint/2010/main" val="231876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83" marR="485637">
              <a:lnSpc>
                <a:spcPct val="118000"/>
              </a:lnSpc>
              <a:spcBef>
                <a:spcPts val="133"/>
              </a:spcBef>
            </a:pPr>
            <a:endParaRPr lang="en-AU" sz="1200" dirty="0">
              <a:cs typeface="Tahoma"/>
            </a:endParaRPr>
          </a:p>
        </p:txBody>
      </p:sp>
      <p:sp>
        <p:nvSpPr>
          <p:cNvPr id="4" name="Slide Number Placeholder 3"/>
          <p:cNvSpPr>
            <a:spLocks noGrp="1"/>
          </p:cNvSpPr>
          <p:nvPr>
            <p:ph type="sldNum" sz="quarter" idx="5"/>
          </p:nvPr>
        </p:nvSpPr>
        <p:spPr/>
        <p:txBody>
          <a:bodyPr/>
          <a:lstStyle/>
          <a:p>
            <a:fld id="{5DAC081D-4971-8348-A3A2-4EEB2BBEB60F}" type="slidenum">
              <a:rPr lang="en-US" smtClean="0"/>
              <a:t>6</a:t>
            </a:fld>
            <a:endParaRPr lang="en-US"/>
          </a:p>
        </p:txBody>
      </p:sp>
    </p:spTree>
    <p:extLst>
      <p:ext uri="{BB962C8B-B14F-4D97-AF65-F5344CB8AC3E}">
        <p14:creationId xmlns:p14="http://schemas.microsoft.com/office/powerpoint/2010/main" val="2055820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51" marR="6780">
              <a:lnSpc>
                <a:spcPct val="118000"/>
              </a:lnSpc>
              <a:spcBef>
                <a:spcPts val="727"/>
              </a:spcBef>
            </a:pPr>
            <a:r>
              <a:rPr lang="en-AU" sz="1200" dirty="0">
                <a:solidFill>
                  <a:srgbClr val="22373A"/>
                </a:solidFill>
                <a:cs typeface="Tahoma"/>
              </a:rPr>
              <a:t>Recently, Smith et al. (2021) introduced the concept of </a:t>
            </a:r>
            <a:r>
              <a:rPr lang="en-AU" sz="1200" b="1" dirty="0">
                <a:solidFill>
                  <a:srgbClr val="22373A"/>
                </a:solidFill>
                <a:cs typeface="Tahoma"/>
              </a:rPr>
              <a:t>interaction classes (iClasses)</a:t>
            </a:r>
            <a:r>
              <a:rPr lang="en-AU" sz="1200" dirty="0">
                <a:solidFill>
                  <a:srgbClr val="22373A"/>
                </a:solidFill>
                <a:cs typeface="Tahoma"/>
              </a:rPr>
              <a:t>,</a:t>
            </a:r>
            <a:r>
              <a:rPr lang="en-AU" sz="1200" b="1" dirty="0">
                <a:solidFill>
                  <a:srgbClr val="22373A"/>
                </a:solidFill>
                <a:cs typeface="Tahoma"/>
              </a:rPr>
              <a:t> </a:t>
            </a:r>
            <a:r>
              <a:rPr lang="en-AU" sz="1200" dirty="0">
                <a:solidFill>
                  <a:srgbClr val="22373A"/>
                </a:solidFill>
                <a:cs typeface="Tahoma"/>
              </a:rPr>
              <a:t>which extend the FAST approach to provide more </a:t>
            </a:r>
            <a:r>
              <a:rPr lang="en-AU" sz="1200" b="1" dirty="0">
                <a:solidFill>
                  <a:srgbClr val="22373A"/>
                </a:solidFill>
                <a:cs typeface="Tahoma"/>
              </a:rPr>
              <a:t>meaningful measures of variety performance in the presence of VEI.</a:t>
            </a:r>
            <a:endParaRPr lang="en-AU" sz="1200" b="1" dirty="0">
              <a:cs typeface="Tahoma"/>
            </a:endParaRPr>
          </a:p>
          <a:p>
            <a:pPr marL="16951" marR="36444">
              <a:lnSpc>
                <a:spcPct val="118000"/>
              </a:lnSpc>
              <a:spcBef>
                <a:spcPts val="721"/>
              </a:spcBef>
            </a:pPr>
            <a:endParaRPr lang="en-AU" sz="1200" dirty="0">
              <a:solidFill>
                <a:srgbClr val="22373A"/>
              </a:solidFill>
              <a:cs typeface="Tahoma"/>
            </a:endParaRPr>
          </a:p>
          <a:p>
            <a:pPr marL="16951" marR="36444">
              <a:lnSpc>
                <a:spcPct val="118000"/>
              </a:lnSpc>
              <a:spcBef>
                <a:spcPts val="721"/>
              </a:spcBef>
            </a:pPr>
            <a:r>
              <a:rPr lang="en-AU" sz="1200" dirty="0">
                <a:solidFill>
                  <a:srgbClr val="22373A"/>
                </a:solidFill>
                <a:cs typeface="Tahoma"/>
              </a:rPr>
              <a:t>In this talk, we illustrate the use of </a:t>
            </a:r>
            <a:r>
              <a:rPr lang="en-AU" sz="1200" b="1" dirty="0">
                <a:solidFill>
                  <a:srgbClr val="22373A"/>
                </a:solidFill>
                <a:cs typeface="Tahoma"/>
              </a:rPr>
              <a:t>a (single-stage) </a:t>
            </a:r>
            <a:r>
              <a:rPr lang="en-AU" sz="1200" dirty="0">
                <a:solidFill>
                  <a:srgbClr val="22373A"/>
                </a:solidFill>
                <a:cs typeface="Tahoma"/>
              </a:rPr>
              <a:t>FALMM and </a:t>
            </a:r>
            <a:r>
              <a:rPr lang="en-AU" sz="1200" b="1" dirty="0">
                <a:solidFill>
                  <a:srgbClr val="22373A"/>
                </a:solidFill>
                <a:cs typeface="Tahoma"/>
              </a:rPr>
              <a:t>iClasses</a:t>
            </a:r>
            <a:r>
              <a:rPr lang="en-AU" sz="1200" dirty="0">
                <a:solidFill>
                  <a:srgbClr val="22373A"/>
                </a:solidFill>
                <a:cs typeface="Tahoma"/>
              </a:rPr>
              <a:t> for </a:t>
            </a:r>
            <a:r>
              <a:rPr lang="en-AU" sz="1200" b="1" dirty="0">
                <a:solidFill>
                  <a:srgbClr val="22373A"/>
                </a:solidFill>
                <a:cs typeface="Tahoma"/>
              </a:rPr>
              <a:t>FN</a:t>
            </a:r>
            <a:r>
              <a:rPr lang="en-AU" sz="1200" dirty="0">
                <a:solidFill>
                  <a:srgbClr val="22373A"/>
                </a:solidFill>
                <a:cs typeface="Tahoma"/>
              </a:rPr>
              <a:t> in a rich Australian MET data-set.</a:t>
            </a:r>
            <a:endParaRPr lang="en-AU" sz="1200" dirty="0">
              <a:cs typeface="Tahoma"/>
            </a:endParaRPr>
          </a:p>
        </p:txBody>
      </p:sp>
      <p:sp>
        <p:nvSpPr>
          <p:cNvPr id="4" name="Slide Number Placeholder 3"/>
          <p:cNvSpPr>
            <a:spLocks noGrp="1"/>
          </p:cNvSpPr>
          <p:nvPr>
            <p:ph type="sldNum" sz="quarter" idx="5"/>
          </p:nvPr>
        </p:nvSpPr>
        <p:spPr/>
        <p:txBody>
          <a:bodyPr/>
          <a:lstStyle/>
          <a:p>
            <a:fld id="{5DAC081D-4971-8348-A3A2-4EEB2BBEB60F}" type="slidenum">
              <a:rPr lang="en-US" smtClean="0"/>
              <a:t>7</a:t>
            </a:fld>
            <a:endParaRPr lang="en-US"/>
          </a:p>
        </p:txBody>
      </p:sp>
    </p:spTree>
    <p:extLst>
      <p:ext uri="{BB962C8B-B14F-4D97-AF65-F5344CB8AC3E}">
        <p14:creationId xmlns:p14="http://schemas.microsoft.com/office/powerpoint/2010/main" val="2106957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Briefly, the data-set contained trials across Australia from 2014-2019. </a:t>
            </a:r>
          </a:p>
          <a:p>
            <a:endParaRPr lang="en-AU" dirty="0"/>
          </a:p>
          <a:p>
            <a:r>
              <a:rPr lang="en-AU" dirty="0"/>
              <a:t>These were sourced through AGT and GRDC, and after removing a few due to several reasons, we ended up with 124 unique varieties across 208 trials. The table on the right shows the breakdown of the number of trials and varieties each year. </a:t>
            </a:r>
          </a:p>
          <a:p>
            <a:endParaRPr lang="en-AU" dirty="0"/>
          </a:p>
          <a:p>
            <a:endParaRPr lang="en-US" dirty="0"/>
          </a:p>
        </p:txBody>
      </p:sp>
      <p:sp>
        <p:nvSpPr>
          <p:cNvPr id="4" name="Slide Number Placeholder 3"/>
          <p:cNvSpPr>
            <a:spLocks noGrp="1"/>
          </p:cNvSpPr>
          <p:nvPr>
            <p:ph type="sldNum" sz="quarter" idx="5"/>
          </p:nvPr>
        </p:nvSpPr>
        <p:spPr/>
        <p:txBody>
          <a:bodyPr/>
          <a:lstStyle/>
          <a:p>
            <a:fld id="{5DAC081D-4971-8348-A3A2-4EEB2BBEB60F}" type="slidenum">
              <a:rPr lang="en-US" smtClean="0"/>
              <a:t>8</a:t>
            </a:fld>
            <a:endParaRPr lang="en-US"/>
          </a:p>
        </p:txBody>
      </p:sp>
    </p:spTree>
    <p:extLst>
      <p:ext uri="{BB962C8B-B14F-4D97-AF65-F5344CB8AC3E}">
        <p14:creationId xmlns:p14="http://schemas.microsoft.com/office/powerpoint/2010/main" val="2645837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FN is measured as the end product of a multiphase trial, specifically 2 phases, field trials and laboratory measurements. </a:t>
            </a:r>
          </a:p>
          <a:p>
            <a:endParaRPr lang="en-AU" dirty="0"/>
          </a:p>
          <a:p>
            <a:r>
              <a:rPr lang="en-AU" dirty="0"/>
              <a:t>We can partition our data into 5 sets, each with different design elements in the field and/or laboratory phases. </a:t>
            </a:r>
          </a:p>
          <a:p>
            <a:endParaRPr lang="en-AU" dirty="0"/>
          </a:p>
          <a:p>
            <a:r>
              <a:rPr lang="en-AU" dirty="0"/>
              <a:t>Here, I will present an example of a trial belonging to the set with the most complex of designs.</a:t>
            </a:r>
          </a:p>
          <a:p>
            <a:endParaRPr lang="en-AU" dirty="0"/>
          </a:p>
          <a:p>
            <a:r>
              <a:rPr lang="en-AU" dirty="0"/>
              <a:t>Looking at the field phase CLICK</a:t>
            </a:r>
          </a:p>
          <a:p>
            <a:endParaRPr lang="en-AU" dirty="0"/>
          </a:p>
          <a:p>
            <a:r>
              <a:rPr lang="en-AU" dirty="0"/>
              <a:t>Briefly, here’s an example of a Falling number machine. </a:t>
            </a:r>
          </a:p>
          <a:p>
            <a:r>
              <a:rPr lang="en-AU" dirty="0"/>
              <a:t>The procedure involves grain samples being ground into a flour, and inserted into either Tube of this machine. </a:t>
            </a:r>
          </a:p>
          <a:p>
            <a:r>
              <a:rPr lang="en-AU" dirty="0"/>
              <a:t>Water is mixed with this flour using a stirring rod to form a slurry. </a:t>
            </a:r>
          </a:p>
          <a:p>
            <a:r>
              <a:rPr lang="en-AU" dirty="0"/>
              <a:t>This rod is then released from the top of the mixture and the Falling number measurement is calculated as time needed for the rod to reach the bottom of the tube in seconds. Less starch means it’ll fall quicker. </a:t>
            </a:r>
          </a:p>
          <a:p>
            <a:endParaRPr lang="en-AU" dirty="0"/>
          </a:p>
          <a:p>
            <a:r>
              <a:rPr lang="en-AU" dirty="0"/>
              <a:t>A laboratory design for this example trial can look like this.  (CLICK)</a:t>
            </a:r>
          </a:p>
          <a:p>
            <a:endParaRPr lang="en-AU" dirty="0"/>
          </a:p>
          <a:p>
            <a:endParaRPr lang="en-AU" dirty="0"/>
          </a:p>
        </p:txBody>
      </p:sp>
      <p:sp>
        <p:nvSpPr>
          <p:cNvPr id="4" name="Slide Number Placeholder 3"/>
          <p:cNvSpPr>
            <a:spLocks noGrp="1"/>
          </p:cNvSpPr>
          <p:nvPr>
            <p:ph type="sldNum" sz="quarter" idx="5"/>
          </p:nvPr>
        </p:nvSpPr>
        <p:spPr/>
        <p:txBody>
          <a:bodyPr/>
          <a:lstStyle/>
          <a:p>
            <a:fld id="{5DAC081D-4971-8348-A3A2-4EEB2BBEB60F}" type="slidenum">
              <a:rPr lang="en-US" smtClean="0"/>
              <a:t>9</a:t>
            </a:fld>
            <a:endParaRPr lang="en-US"/>
          </a:p>
        </p:txBody>
      </p:sp>
    </p:spTree>
    <p:extLst>
      <p:ext uri="{BB962C8B-B14F-4D97-AF65-F5344CB8AC3E}">
        <p14:creationId xmlns:p14="http://schemas.microsoft.com/office/powerpoint/2010/main" val="611661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61486" y="1072833"/>
            <a:ext cx="5230178" cy="18466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922973" y="1938021"/>
            <a:ext cx="4307205"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12/1/22</a:t>
            </a:fld>
            <a:endParaRPr lang="en-US"/>
          </a:p>
        </p:txBody>
      </p:sp>
      <p:sp>
        <p:nvSpPr>
          <p:cNvPr id="6" name="Holder 6"/>
          <p:cNvSpPr>
            <a:spLocks noGrp="1"/>
          </p:cNvSpPr>
          <p:nvPr>
            <p:ph type="sldNum" sz="quarter" idx="7"/>
          </p:nvPr>
        </p:nvSpPr>
        <p:spPr/>
        <p:txBody>
          <a:bodyPr lIns="0" tIns="0" rIns="0" bIns="0"/>
          <a:lstStyle>
            <a:lvl1pPr>
              <a:defRPr sz="801" b="0" i="0">
                <a:solidFill>
                  <a:srgbClr val="7F7F7F"/>
                </a:solidFill>
                <a:latin typeface="Microsoft Sans Serif"/>
                <a:cs typeface="Microsoft Sans Serif"/>
              </a:defRPr>
            </a:lvl1pPr>
          </a:lstStyle>
          <a:p>
            <a:pPr marL="50852">
              <a:spcBef>
                <a:spcPts val="254"/>
              </a:spcBef>
            </a:pPr>
            <a:fld id="{81D60167-4931-47E6-BA6A-407CBD079E47}" type="slidenum">
              <a:rPr lang="en-AU" spc="-27" smtClean="0"/>
              <a:pPr marL="50852">
                <a:spcBef>
                  <a:spcPts val="254"/>
                </a:spcBef>
              </a:pPr>
              <a:t>‹#›</a:t>
            </a:fld>
            <a:endParaRPr lang="en-AU" spc="-27"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 y="0"/>
            <a:ext cx="6150607" cy="3456304"/>
          </a:xfrm>
          <a:custGeom>
            <a:avLst/>
            <a:gdLst/>
            <a:ahLst/>
            <a:cxnLst/>
            <a:rect l="l" t="t" r="r" b="b"/>
            <a:pathLst>
              <a:path w="4608195" h="3456304">
                <a:moveTo>
                  <a:pt x="4608004" y="0"/>
                </a:moveTo>
                <a:lnTo>
                  <a:pt x="0" y="0"/>
                </a:lnTo>
                <a:lnTo>
                  <a:pt x="0" y="3456000"/>
                </a:lnTo>
                <a:lnTo>
                  <a:pt x="4608004" y="3456000"/>
                </a:lnTo>
                <a:lnTo>
                  <a:pt x="4608004" y="0"/>
                </a:lnTo>
                <a:close/>
              </a:path>
            </a:pathLst>
          </a:custGeom>
          <a:solidFill>
            <a:srgbClr val="F9F9F9"/>
          </a:solidFill>
        </p:spPr>
        <p:txBody>
          <a:bodyPr wrap="square" lIns="0" tIns="0" rIns="0" bIns="0" rtlCol="0"/>
          <a:lstStyle/>
          <a:p>
            <a:endParaRPr sz="2402"/>
          </a:p>
        </p:txBody>
      </p:sp>
      <p:sp>
        <p:nvSpPr>
          <p:cNvPr id="17" name="bg object 17"/>
          <p:cNvSpPr/>
          <p:nvPr/>
        </p:nvSpPr>
        <p:spPr>
          <a:xfrm>
            <a:off x="1" y="1"/>
            <a:ext cx="6150607" cy="376555"/>
          </a:xfrm>
          <a:custGeom>
            <a:avLst/>
            <a:gdLst/>
            <a:ahLst/>
            <a:cxnLst/>
            <a:rect l="l" t="t" r="r" b="b"/>
            <a:pathLst>
              <a:path w="4608195" h="376555">
                <a:moveTo>
                  <a:pt x="4608004" y="0"/>
                </a:moveTo>
                <a:lnTo>
                  <a:pt x="0" y="0"/>
                </a:lnTo>
                <a:lnTo>
                  <a:pt x="0" y="376377"/>
                </a:lnTo>
                <a:lnTo>
                  <a:pt x="4608004" y="376377"/>
                </a:lnTo>
                <a:lnTo>
                  <a:pt x="4608004" y="0"/>
                </a:lnTo>
                <a:close/>
              </a:path>
            </a:pathLst>
          </a:custGeom>
          <a:solidFill>
            <a:srgbClr val="0C1F37"/>
          </a:solidFill>
        </p:spPr>
        <p:txBody>
          <a:bodyPr wrap="square" lIns="0" tIns="0" rIns="0" bIns="0" rtlCol="0"/>
          <a:lstStyle/>
          <a:p>
            <a:endParaRPr sz="2402"/>
          </a:p>
        </p:txBody>
      </p:sp>
      <p:sp>
        <p:nvSpPr>
          <p:cNvPr id="2" name="Holder 2"/>
          <p:cNvSpPr>
            <a:spLocks noGrp="1"/>
          </p:cNvSpPr>
          <p:nvPr>
            <p:ph type="title"/>
          </p:nvPr>
        </p:nvSpPr>
        <p:spPr>
          <a:xfrm>
            <a:off x="163863" y="76376"/>
            <a:ext cx="5825422" cy="246542"/>
          </a:xfrm>
        </p:spPr>
        <p:txBody>
          <a:bodyPr lIns="0" tIns="0" rIns="0" bIns="0"/>
          <a:lstStyle>
            <a:lvl1pPr>
              <a:defRPr sz="1602" b="1" i="0">
                <a:solidFill>
                  <a:schemeClr val="bg1"/>
                </a:solidFill>
                <a:latin typeface="Arial"/>
                <a:cs typeface="Arial"/>
              </a:defRPr>
            </a:lvl1pPr>
          </a:lstStyle>
          <a:p>
            <a:endParaRPr/>
          </a:p>
        </p:txBody>
      </p:sp>
      <p:sp>
        <p:nvSpPr>
          <p:cNvPr id="3" name="Holder 3"/>
          <p:cNvSpPr>
            <a:spLocks noGrp="1"/>
          </p:cNvSpPr>
          <p:nvPr>
            <p:ph type="body" idx="1"/>
          </p:nvPr>
        </p:nvSpPr>
        <p:spPr>
          <a:xfrm>
            <a:off x="429279" y="707159"/>
            <a:ext cx="5294589" cy="225896"/>
          </a:xfrm>
        </p:spPr>
        <p:txBody>
          <a:bodyPr lIns="0" tIns="0" rIns="0" bIns="0"/>
          <a:lstStyle>
            <a:lvl1pPr>
              <a:defRPr sz="1468" b="0" i="0">
                <a:solidFill>
                  <a:srgbClr val="22373A"/>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12/1/22</a:t>
            </a:fld>
            <a:endParaRPr lang="en-US"/>
          </a:p>
        </p:txBody>
      </p:sp>
      <p:sp>
        <p:nvSpPr>
          <p:cNvPr id="6" name="Holder 6"/>
          <p:cNvSpPr>
            <a:spLocks noGrp="1"/>
          </p:cNvSpPr>
          <p:nvPr>
            <p:ph type="sldNum" sz="quarter" idx="7"/>
          </p:nvPr>
        </p:nvSpPr>
        <p:spPr/>
        <p:txBody>
          <a:bodyPr lIns="0" tIns="0" rIns="0" bIns="0"/>
          <a:lstStyle>
            <a:lvl1pPr>
              <a:defRPr sz="801" b="0" i="0">
                <a:solidFill>
                  <a:srgbClr val="7F7F7F"/>
                </a:solidFill>
                <a:latin typeface="Microsoft Sans Serif"/>
                <a:cs typeface="Microsoft Sans Serif"/>
              </a:defRPr>
            </a:lvl1pPr>
          </a:lstStyle>
          <a:p>
            <a:pPr marL="50852">
              <a:spcBef>
                <a:spcPts val="254"/>
              </a:spcBef>
            </a:pPr>
            <a:fld id="{81D60167-4931-47E6-BA6A-407CBD079E47}" type="slidenum">
              <a:rPr lang="en-AU" spc="-27" smtClean="0"/>
              <a:pPr marL="50852">
                <a:spcBef>
                  <a:spcPts val="254"/>
                </a:spcBef>
              </a:pPr>
              <a:t>‹#›</a:t>
            </a:fld>
            <a:endParaRPr lang="en-AU" spc="-27"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63863" y="76376"/>
            <a:ext cx="5825422" cy="246542"/>
          </a:xfrm>
        </p:spPr>
        <p:txBody>
          <a:bodyPr lIns="0" tIns="0" rIns="0" bIns="0"/>
          <a:lstStyle>
            <a:lvl1pPr>
              <a:defRPr sz="1602" b="1" i="0">
                <a:solidFill>
                  <a:schemeClr val="bg1"/>
                </a:solidFill>
                <a:latin typeface="Arial"/>
                <a:cs typeface="Arial"/>
              </a:defRPr>
            </a:lvl1pPr>
          </a:lstStyle>
          <a:p>
            <a:endParaRPr/>
          </a:p>
        </p:txBody>
      </p:sp>
      <p:sp>
        <p:nvSpPr>
          <p:cNvPr id="3" name="Holder 3"/>
          <p:cNvSpPr>
            <a:spLocks noGrp="1"/>
          </p:cNvSpPr>
          <p:nvPr>
            <p:ph sz="half" idx="2"/>
          </p:nvPr>
        </p:nvSpPr>
        <p:spPr>
          <a:xfrm>
            <a:off x="307658" y="795973"/>
            <a:ext cx="2676620"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168872" y="795973"/>
            <a:ext cx="2676620" cy="1692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12/1/22</a:t>
            </a:fld>
            <a:endParaRPr lang="en-US"/>
          </a:p>
        </p:txBody>
      </p:sp>
      <p:sp>
        <p:nvSpPr>
          <p:cNvPr id="7" name="Holder 7"/>
          <p:cNvSpPr>
            <a:spLocks noGrp="1"/>
          </p:cNvSpPr>
          <p:nvPr>
            <p:ph type="sldNum" sz="quarter" idx="7"/>
          </p:nvPr>
        </p:nvSpPr>
        <p:spPr/>
        <p:txBody>
          <a:bodyPr lIns="0" tIns="0" rIns="0" bIns="0"/>
          <a:lstStyle>
            <a:lvl1pPr>
              <a:defRPr sz="801" b="0" i="0">
                <a:solidFill>
                  <a:srgbClr val="7F7F7F"/>
                </a:solidFill>
                <a:latin typeface="Microsoft Sans Serif"/>
                <a:cs typeface="Microsoft Sans Serif"/>
              </a:defRPr>
            </a:lvl1pPr>
          </a:lstStyle>
          <a:p>
            <a:pPr marL="50852">
              <a:spcBef>
                <a:spcPts val="254"/>
              </a:spcBef>
            </a:pPr>
            <a:fld id="{81D60167-4931-47E6-BA6A-407CBD079E47}" type="slidenum">
              <a:rPr lang="en-AU" spc="-27" smtClean="0"/>
              <a:pPr marL="50852">
                <a:spcBef>
                  <a:spcPts val="254"/>
                </a:spcBef>
              </a:pPr>
              <a:t>‹#›</a:t>
            </a:fld>
            <a:endParaRPr lang="en-AU" spc="-27"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63863" y="76376"/>
            <a:ext cx="5825422" cy="246542"/>
          </a:xfrm>
        </p:spPr>
        <p:txBody>
          <a:bodyPr lIns="0" tIns="0" rIns="0" bIns="0"/>
          <a:lstStyle>
            <a:lvl1pPr>
              <a:defRPr sz="1602"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12/1/22</a:t>
            </a:fld>
            <a:endParaRPr lang="en-US"/>
          </a:p>
        </p:txBody>
      </p:sp>
      <p:sp>
        <p:nvSpPr>
          <p:cNvPr id="5" name="Holder 5"/>
          <p:cNvSpPr>
            <a:spLocks noGrp="1"/>
          </p:cNvSpPr>
          <p:nvPr>
            <p:ph type="sldNum" sz="quarter" idx="7"/>
          </p:nvPr>
        </p:nvSpPr>
        <p:spPr/>
        <p:txBody>
          <a:bodyPr lIns="0" tIns="0" rIns="0" bIns="0"/>
          <a:lstStyle>
            <a:lvl1pPr>
              <a:defRPr sz="801" b="0" i="0">
                <a:solidFill>
                  <a:srgbClr val="7F7F7F"/>
                </a:solidFill>
                <a:latin typeface="Microsoft Sans Serif"/>
                <a:cs typeface="Microsoft Sans Serif"/>
              </a:defRPr>
            </a:lvl1pPr>
          </a:lstStyle>
          <a:p>
            <a:pPr marL="50852">
              <a:spcBef>
                <a:spcPts val="254"/>
              </a:spcBef>
            </a:pPr>
            <a:fld id="{81D60167-4931-47E6-BA6A-407CBD079E47}" type="slidenum">
              <a:rPr lang="en-AU" spc="-27" smtClean="0"/>
              <a:pPr marL="50852">
                <a:spcBef>
                  <a:spcPts val="254"/>
                </a:spcBef>
              </a:pPr>
              <a:t>‹#›</a:t>
            </a:fld>
            <a:endParaRPr lang="en-AU" spc="-27"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12/1/22</a:t>
            </a:fld>
            <a:endParaRPr lang="en-US"/>
          </a:p>
        </p:txBody>
      </p:sp>
      <p:sp>
        <p:nvSpPr>
          <p:cNvPr id="4" name="Holder 4"/>
          <p:cNvSpPr>
            <a:spLocks noGrp="1"/>
          </p:cNvSpPr>
          <p:nvPr>
            <p:ph type="sldNum" sz="quarter" idx="7"/>
          </p:nvPr>
        </p:nvSpPr>
        <p:spPr/>
        <p:txBody>
          <a:bodyPr lIns="0" tIns="0" rIns="0" bIns="0"/>
          <a:lstStyle>
            <a:lvl1pPr>
              <a:defRPr sz="801" b="0" i="0">
                <a:solidFill>
                  <a:srgbClr val="7F7F7F"/>
                </a:solidFill>
                <a:latin typeface="Microsoft Sans Serif"/>
                <a:cs typeface="Microsoft Sans Serif"/>
              </a:defRPr>
            </a:lvl1pPr>
          </a:lstStyle>
          <a:p>
            <a:pPr marL="50852">
              <a:spcBef>
                <a:spcPts val="254"/>
              </a:spcBef>
            </a:pPr>
            <a:fld id="{81D60167-4931-47E6-BA6A-407CBD079E47}" type="slidenum">
              <a:rPr lang="en-AU" spc="-27" smtClean="0"/>
              <a:pPr marL="50852">
                <a:spcBef>
                  <a:spcPts val="254"/>
                </a:spcBef>
              </a:pPr>
              <a:t>‹#›</a:t>
            </a:fld>
            <a:endParaRPr lang="en-AU" spc="-27"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 y="0"/>
            <a:ext cx="6150607" cy="3456304"/>
          </a:xfrm>
          <a:custGeom>
            <a:avLst/>
            <a:gdLst/>
            <a:ahLst/>
            <a:cxnLst/>
            <a:rect l="l" t="t" r="r" b="b"/>
            <a:pathLst>
              <a:path w="4608195" h="3456304">
                <a:moveTo>
                  <a:pt x="4608004" y="0"/>
                </a:moveTo>
                <a:lnTo>
                  <a:pt x="0" y="0"/>
                </a:lnTo>
                <a:lnTo>
                  <a:pt x="0" y="3456000"/>
                </a:lnTo>
                <a:lnTo>
                  <a:pt x="4608004" y="3456000"/>
                </a:lnTo>
                <a:lnTo>
                  <a:pt x="4608004" y="0"/>
                </a:lnTo>
                <a:close/>
              </a:path>
            </a:pathLst>
          </a:custGeom>
          <a:solidFill>
            <a:srgbClr val="F9F9F9"/>
          </a:solidFill>
        </p:spPr>
        <p:txBody>
          <a:bodyPr wrap="square" lIns="0" tIns="0" rIns="0" bIns="0" rtlCol="0"/>
          <a:lstStyle/>
          <a:p>
            <a:endParaRPr sz="2402"/>
          </a:p>
        </p:txBody>
      </p:sp>
      <p:sp>
        <p:nvSpPr>
          <p:cNvPr id="2" name="Holder 2"/>
          <p:cNvSpPr>
            <a:spLocks noGrp="1"/>
          </p:cNvSpPr>
          <p:nvPr>
            <p:ph type="title"/>
          </p:nvPr>
        </p:nvSpPr>
        <p:spPr>
          <a:xfrm>
            <a:off x="163863" y="76376"/>
            <a:ext cx="5825422" cy="184666"/>
          </a:xfrm>
          <a:prstGeom prst="rect">
            <a:avLst/>
          </a:prstGeom>
        </p:spPr>
        <p:txBody>
          <a:bodyPr wrap="square" lIns="0" tIns="0" rIns="0" bIns="0">
            <a:spAutoFit/>
          </a:bodyPr>
          <a:lstStyle>
            <a:lvl1pPr>
              <a:defRPr sz="1200" b="1" i="0">
                <a:solidFill>
                  <a:schemeClr val="bg1"/>
                </a:solidFill>
                <a:latin typeface="Arial"/>
                <a:cs typeface="Arial"/>
              </a:defRPr>
            </a:lvl1pPr>
          </a:lstStyle>
          <a:p>
            <a:endParaRPr/>
          </a:p>
        </p:txBody>
      </p:sp>
      <p:sp>
        <p:nvSpPr>
          <p:cNvPr id="3" name="Holder 3"/>
          <p:cNvSpPr>
            <a:spLocks noGrp="1"/>
          </p:cNvSpPr>
          <p:nvPr>
            <p:ph type="body" idx="1"/>
          </p:nvPr>
        </p:nvSpPr>
        <p:spPr>
          <a:xfrm>
            <a:off x="429279" y="707159"/>
            <a:ext cx="5294589" cy="169277"/>
          </a:xfrm>
          <a:prstGeom prst="rect">
            <a:avLst/>
          </a:prstGeom>
        </p:spPr>
        <p:txBody>
          <a:bodyPr wrap="square" lIns="0" tIns="0" rIns="0" bIns="0">
            <a:spAutoFit/>
          </a:bodyPr>
          <a:lstStyle>
            <a:lvl1pPr>
              <a:defRPr sz="1100" b="0" i="0">
                <a:solidFill>
                  <a:srgbClr val="22373A"/>
                </a:solidFill>
                <a:latin typeface="Tahoma"/>
                <a:cs typeface="Tahoma"/>
              </a:defRPr>
            </a:lvl1pPr>
          </a:lstStyle>
          <a:p>
            <a:endParaRPr/>
          </a:p>
        </p:txBody>
      </p:sp>
      <p:sp>
        <p:nvSpPr>
          <p:cNvPr id="4" name="Holder 4"/>
          <p:cNvSpPr>
            <a:spLocks noGrp="1"/>
          </p:cNvSpPr>
          <p:nvPr>
            <p:ph type="ftr" sz="quarter" idx="5"/>
          </p:nvPr>
        </p:nvSpPr>
        <p:spPr>
          <a:xfrm>
            <a:off x="2092071" y="3218498"/>
            <a:ext cx="1969008"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07658" y="3218498"/>
            <a:ext cx="1415225"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12/1/22</a:t>
            </a:fld>
            <a:endParaRPr lang="en-US"/>
          </a:p>
        </p:txBody>
      </p:sp>
      <p:sp>
        <p:nvSpPr>
          <p:cNvPr id="6" name="Holder 6"/>
          <p:cNvSpPr>
            <a:spLocks noGrp="1"/>
          </p:cNvSpPr>
          <p:nvPr>
            <p:ph type="sldNum" sz="quarter" idx="7"/>
          </p:nvPr>
        </p:nvSpPr>
        <p:spPr>
          <a:xfrm>
            <a:off x="50479" y="3325137"/>
            <a:ext cx="210190" cy="123239"/>
          </a:xfrm>
          <a:prstGeom prst="rect">
            <a:avLst/>
          </a:prstGeom>
        </p:spPr>
        <p:txBody>
          <a:bodyPr wrap="square" lIns="0" tIns="0" rIns="0" bIns="0">
            <a:spAutoFit/>
          </a:bodyPr>
          <a:lstStyle>
            <a:lvl1pPr>
              <a:defRPr sz="801" b="0" i="0">
                <a:solidFill>
                  <a:srgbClr val="7F7F7F"/>
                </a:solidFill>
                <a:latin typeface="Microsoft Sans Serif"/>
                <a:cs typeface="Microsoft Sans Serif"/>
              </a:defRPr>
            </a:lvl1pPr>
          </a:lstStyle>
          <a:p>
            <a:pPr marL="50852">
              <a:spcBef>
                <a:spcPts val="254"/>
              </a:spcBef>
            </a:pPr>
            <a:fld id="{81D60167-4931-47E6-BA6A-407CBD079E47}" type="slidenum">
              <a:rPr lang="en-AU" spc="-27" smtClean="0"/>
              <a:pPr marL="50852">
                <a:spcBef>
                  <a:spcPts val="254"/>
                </a:spcBef>
              </a:pPr>
              <a:t>‹#›</a:t>
            </a:fld>
            <a:endParaRPr lang="en-AU" spc="-27"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610225">
        <a:defRPr>
          <a:latin typeface="+mn-lt"/>
          <a:ea typeface="+mn-ea"/>
          <a:cs typeface="+mn-cs"/>
        </a:defRPr>
      </a:lvl2pPr>
      <a:lvl3pPr marL="1220450">
        <a:defRPr>
          <a:latin typeface="+mn-lt"/>
          <a:ea typeface="+mn-ea"/>
          <a:cs typeface="+mn-cs"/>
        </a:defRPr>
      </a:lvl3pPr>
      <a:lvl4pPr marL="1830675">
        <a:defRPr>
          <a:latin typeface="+mn-lt"/>
          <a:ea typeface="+mn-ea"/>
          <a:cs typeface="+mn-cs"/>
        </a:defRPr>
      </a:lvl4pPr>
      <a:lvl5pPr marL="2440899">
        <a:defRPr>
          <a:latin typeface="+mn-lt"/>
          <a:ea typeface="+mn-ea"/>
          <a:cs typeface="+mn-cs"/>
        </a:defRPr>
      </a:lvl5pPr>
      <a:lvl6pPr marL="3051124">
        <a:defRPr>
          <a:latin typeface="+mn-lt"/>
          <a:ea typeface="+mn-ea"/>
          <a:cs typeface="+mn-cs"/>
        </a:defRPr>
      </a:lvl6pPr>
      <a:lvl7pPr marL="3661349">
        <a:defRPr>
          <a:latin typeface="+mn-lt"/>
          <a:ea typeface="+mn-ea"/>
          <a:cs typeface="+mn-cs"/>
        </a:defRPr>
      </a:lvl7pPr>
      <a:lvl8pPr marL="4271574">
        <a:defRPr>
          <a:latin typeface="+mn-lt"/>
          <a:ea typeface="+mn-ea"/>
          <a:cs typeface="+mn-cs"/>
        </a:defRPr>
      </a:lvl8pPr>
      <a:lvl9pPr marL="4881799">
        <a:defRPr>
          <a:latin typeface="+mn-lt"/>
          <a:ea typeface="+mn-ea"/>
          <a:cs typeface="+mn-cs"/>
        </a:defRPr>
      </a:lvl9pPr>
    </p:bodyStyle>
    <p:otherStyle>
      <a:lvl1pPr marL="0">
        <a:defRPr>
          <a:latin typeface="+mn-lt"/>
          <a:ea typeface="+mn-ea"/>
          <a:cs typeface="+mn-cs"/>
        </a:defRPr>
      </a:lvl1pPr>
      <a:lvl2pPr marL="610225">
        <a:defRPr>
          <a:latin typeface="+mn-lt"/>
          <a:ea typeface="+mn-ea"/>
          <a:cs typeface="+mn-cs"/>
        </a:defRPr>
      </a:lvl2pPr>
      <a:lvl3pPr marL="1220450">
        <a:defRPr>
          <a:latin typeface="+mn-lt"/>
          <a:ea typeface="+mn-ea"/>
          <a:cs typeface="+mn-cs"/>
        </a:defRPr>
      </a:lvl3pPr>
      <a:lvl4pPr marL="1830675">
        <a:defRPr>
          <a:latin typeface="+mn-lt"/>
          <a:ea typeface="+mn-ea"/>
          <a:cs typeface="+mn-cs"/>
        </a:defRPr>
      </a:lvl4pPr>
      <a:lvl5pPr marL="2440899">
        <a:defRPr>
          <a:latin typeface="+mn-lt"/>
          <a:ea typeface="+mn-ea"/>
          <a:cs typeface="+mn-cs"/>
        </a:defRPr>
      </a:lvl5pPr>
      <a:lvl6pPr marL="3051124">
        <a:defRPr>
          <a:latin typeface="+mn-lt"/>
          <a:ea typeface="+mn-ea"/>
          <a:cs typeface="+mn-cs"/>
        </a:defRPr>
      </a:lvl6pPr>
      <a:lvl7pPr marL="3661349">
        <a:defRPr>
          <a:latin typeface="+mn-lt"/>
          <a:ea typeface="+mn-ea"/>
          <a:cs typeface="+mn-cs"/>
        </a:defRPr>
      </a:lvl7pPr>
      <a:lvl8pPr marL="4271574">
        <a:defRPr>
          <a:latin typeface="+mn-lt"/>
          <a:ea typeface="+mn-ea"/>
          <a:cs typeface="+mn-cs"/>
        </a:defRPr>
      </a:lvl8pPr>
      <a:lvl9pPr marL="488179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gif"/><Relationship Id="rId4" Type="http://schemas.openxmlformats.org/officeDocument/2006/relationships/hyperlink" Target="mailto:hughesd@uow.edu.a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00.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1.png"/><Relationship Id="rId11" Type="http://schemas.openxmlformats.org/officeDocument/2006/relationships/image" Target="../media/image16.jpeg"/><Relationship Id="rId5" Type="http://schemas.openxmlformats.org/officeDocument/2006/relationships/slide" Target="slide13.xml"/><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slide" Target="slide14.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slide" Target="slide16.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slide" Target="slide20.xml"/><Relationship Id="rId5" Type="http://schemas.openxmlformats.org/officeDocument/2006/relationships/image" Target="../media/image27.sv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9.gif"/></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007/s10681-018-2220-5" TargetMode="External"/><Relationship Id="rId2" Type="http://schemas.openxmlformats.org/officeDocument/2006/relationships/hyperlink" Target="https://doi.org/10.1002/csc2.20293"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doi.org/10.3389/fpls.2021.737462"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6.gif"/><Relationship Id="rId7"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slide" Target="slide11.xml"/><Relationship Id="rId10" Type="http://schemas.openxmlformats.org/officeDocument/2006/relationships/image" Target="../media/image1.png"/><Relationship Id="rId4" Type="http://schemas.openxmlformats.org/officeDocument/2006/relationships/image" Target="../media/image7.jpg"/><Relationship Id="rId9"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9" y="-22226"/>
            <a:ext cx="6150607" cy="3482975"/>
          </a:xfrm>
          <a:custGeom>
            <a:avLst/>
            <a:gdLst/>
            <a:ahLst/>
            <a:cxnLst/>
            <a:rect l="l" t="t" r="r" b="b"/>
            <a:pathLst>
              <a:path w="4608195" h="3456304">
                <a:moveTo>
                  <a:pt x="4608004" y="0"/>
                </a:moveTo>
                <a:lnTo>
                  <a:pt x="0" y="0"/>
                </a:lnTo>
                <a:lnTo>
                  <a:pt x="0" y="3456000"/>
                </a:lnTo>
                <a:lnTo>
                  <a:pt x="4608004" y="3456000"/>
                </a:lnTo>
                <a:lnTo>
                  <a:pt x="4608004" y="0"/>
                </a:lnTo>
                <a:close/>
              </a:path>
            </a:pathLst>
          </a:custGeom>
          <a:solidFill>
            <a:srgbClr val="F9F9F9"/>
          </a:solidFill>
        </p:spPr>
        <p:txBody>
          <a:bodyPr wrap="square" lIns="0" tIns="0" rIns="0" bIns="0" rtlCol="0"/>
          <a:lstStyle/>
          <a:p>
            <a:endParaRPr lang="en-AU" sz="2402" dirty="0"/>
          </a:p>
        </p:txBody>
      </p:sp>
      <p:pic>
        <p:nvPicPr>
          <p:cNvPr id="3" name="object 3"/>
          <p:cNvPicPr/>
          <p:nvPr/>
        </p:nvPicPr>
        <p:blipFill>
          <a:blip r:embed="rId3" cstate="print"/>
          <a:stretch>
            <a:fillRect/>
          </a:stretch>
        </p:blipFill>
        <p:spPr>
          <a:xfrm>
            <a:off x="2823528" y="1577975"/>
            <a:ext cx="2882937" cy="668163"/>
          </a:xfrm>
          <a:prstGeom prst="rect">
            <a:avLst/>
          </a:prstGeom>
        </p:spPr>
      </p:pic>
      <p:sp>
        <p:nvSpPr>
          <p:cNvPr id="4" name="object 4"/>
          <p:cNvSpPr txBox="1">
            <a:spLocks noGrp="1"/>
          </p:cNvSpPr>
          <p:nvPr>
            <p:ph type="title"/>
          </p:nvPr>
        </p:nvSpPr>
        <p:spPr>
          <a:xfrm>
            <a:off x="480488" y="149863"/>
            <a:ext cx="4988628" cy="1199512"/>
          </a:xfrm>
          <a:prstGeom prst="rect">
            <a:avLst/>
          </a:prstGeom>
        </p:spPr>
        <p:txBody>
          <a:bodyPr vert="horz" wrap="square" lIns="0" tIns="15256" rIns="0" bIns="0" rtlCol="0">
            <a:spAutoFit/>
          </a:bodyPr>
          <a:lstStyle/>
          <a:p>
            <a:pPr marL="16951" marR="6780" algn="l">
              <a:lnSpc>
                <a:spcPct val="122800"/>
              </a:lnSpc>
              <a:spcBef>
                <a:spcPts val="120"/>
              </a:spcBef>
            </a:pPr>
            <a:r>
              <a:rPr sz="2136" b="0" dirty="0">
                <a:solidFill>
                  <a:srgbClr val="22373A"/>
                </a:solidFill>
                <a:latin typeface="+mj-lt"/>
                <a:ea typeface="Tahoma" panose="020B0604030504040204" pitchFamily="34" charset="0"/>
                <a:cs typeface="Tahoma" panose="020B0604030504040204" pitchFamily="34" charset="0"/>
              </a:rPr>
              <a:t>On the use of factor analysis and iClasses to</a:t>
            </a:r>
            <a:r>
              <a:rPr lang="en-AU" sz="2136" b="0" dirty="0">
                <a:solidFill>
                  <a:srgbClr val="22373A"/>
                </a:solidFill>
                <a:latin typeface="+mj-lt"/>
                <a:ea typeface="Tahoma" panose="020B0604030504040204" pitchFamily="34" charset="0"/>
                <a:cs typeface="Tahoma" panose="020B0604030504040204" pitchFamily="34" charset="0"/>
              </a:rPr>
              <a:t> </a:t>
            </a:r>
            <a:r>
              <a:rPr sz="2136" b="0" dirty="0">
                <a:solidFill>
                  <a:srgbClr val="22373A"/>
                </a:solidFill>
                <a:latin typeface="+mj-lt"/>
                <a:ea typeface="Tahoma" panose="020B0604030504040204" pitchFamily="34" charset="0"/>
                <a:cs typeface="Tahoma" panose="020B0604030504040204" pitchFamily="34" charset="0"/>
              </a:rPr>
              <a:t>assess variety by environment interactions in falling number across Australia</a:t>
            </a:r>
            <a:endParaRPr sz="2136" b="0" dirty="0">
              <a:latin typeface="+mj-lt"/>
              <a:ea typeface="Tahoma" panose="020B0604030504040204" pitchFamily="34" charset="0"/>
              <a:cs typeface="Tahoma" panose="020B0604030504040204" pitchFamily="34" charset="0"/>
            </a:endParaRPr>
          </a:p>
        </p:txBody>
      </p:sp>
      <p:sp>
        <p:nvSpPr>
          <p:cNvPr id="5" name="object 5"/>
          <p:cNvSpPr/>
          <p:nvPr/>
        </p:nvSpPr>
        <p:spPr>
          <a:xfrm>
            <a:off x="480488" y="1418795"/>
            <a:ext cx="5189494" cy="6780"/>
          </a:xfrm>
          <a:custGeom>
            <a:avLst/>
            <a:gdLst/>
            <a:ahLst/>
            <a:cxnLst/>
            <a:rect l="l" t="t" r="r" b="b"/>
            <a:pathLst>
              <a:path w="3888104" h="5080">
                <a:moveTo>
                  <a:pt x="0" y="5060"/>
                </a:moveTo>
                <a:lnTo>
                  <a:pt x="0" y="0"/>
                </a:lnTo>
                <a:lnTo>
                  <a:pt x="3888051" y="0"/>
                </a:lnTo>
                <a:lnTo>
                  <a:pt x="3888051" y="5060"/>
                </a:lnTo>
                <a:lnTo>
                  <a:pt x="0" y="5060"/>
                </a:lnTo>
                <a:close/>
              </a:path>
            </a:pathLst>
          </a:custGeom>
          <a:solidFill>
            <a:srgbClr val="E5137F"/>
          </a:solidFill>
        </p:spPr>
        <p:txBody>
          <a:bodyPr wrap="square" lIns="0" tIns="0" rIns="0" bIns="0" rtlCol="0"/>
          <a:lstStyle/>
          <a:p>
            <a:endParaRPr sz="2402" dirty="0"/>
          </a:p>
        </p:txBody>
      </p:sp>
      <p:sp>
        <p:nvSpPr>
          <p:cNvPr id="6" name="object 6"/>
          <p:cNvSpPr txBox="1"/>
          <p:nvPr/>
        </p:nvSpPr>
        <p:spPr>
          <a:xfrm>
            <a:off x="463537" y="1561265"/>
            <a:ext cx="2292296" cy="889224"/>
          </a:xfrm>
          <a:prstGeom prst="rect">
            <a:avLst/>
          </a:prstGeom>
        </p:spPr>
        <p:txBody>
          <a:bodyPr vert="horz" wrap="square" lIns="0" tIns="46615" rIns="0" bIns="0" rtlCol="0">
            <a:spAutoFit/>
          </a:bodyPr>
          <a:lstStyle/>
          <a:p>
            <a:pPr marL="22036">
              <a:spcBef>
                <a:spcPts val="367"/>
              </a:spcBef>
            </a:pPr>
            <a:r>
              <a:rPr sz="1335" dirty="0">
                <a:solidFill>
                  <a:srgbClr val="22373A"/>
                </a:solidFill>
                <a:cs typeface="Tahoma"/>
              </a:rPr>
              <a:t>David Hughes</a:t>
            </a:r>
            <a:r>
              <a:rPr lang="en-AU" sz="1335" baseline="30000" dirty="0">
                <a:solidFill>
                  <a:srgbClr val="22373A"/>
                </a:solidFill>
                <a:cs typeface="Tahoma"/>
              </a:rPr>
              <a:t>1</a:t>
            </a:r>
            <a:endParaRPr sz="1335" dirty="0">
              <a:cs typeface="Tahoma"/>
            </a:endParaRPr>
          </a:p>
          <a:p>
            <a:pPr marL="16951">
              <a:spcBef>
                <a:spcPts val="234"/>
              </a:spcBef>
            </a:pPr>
            <a:r>
              <a:rPr lang="en-AU" sz="1068" dirty="0">
                <a:solidFill>
                  <a:srgbClr val="22373A"/>
                </a:solidFill>
                <a:cs typeface="Tahoma"/>
              </a:rPr>
              <a:t>William Fairlie</a:t>
            </a:r>
            <a:r>
              <a:rPr lang="en-AU" sz="1068" baseline="30000" dirty="0">
                <a:solidFill>
                  <a:srgbClr val="22373A"/>
                </a:solidFill>
                <a:cs typeface="Tahoma"/>
              </a:rPr>
              <a:t>2</a:t>
            </a:r>
            <a:r>
              <a:rPr lang="en-AU" sz="1068" dirty="0">
                <a:solidFill>
                  <a:srgbClr val="22373A"/>
                </a:solidFill>
                <a:cs typeface="Tahoma"/>
              </a:rPr>
              <a:t>, </a:t>
            </a:r>
            <a:r>
              <a:rPr sz="1068" dirty="0">
                <a:solidFill>
                  <a:srgbClr val="22373A"/>
                </a:solidFill>
                <a:cs typeface="Tahoma"/>
              </a:rPr>
              <a:t>Alison Smith</a:t>
            </a:r>
            <a:r>
              <a:rPr lang="en-AU" sz="1068" baseline="30000" dirty="0">
                <a:solidFill>
                  <a:srgbClr val="22373A"/>
                </a:solidFill>
                <a:cs typeface="Tahoma"/>
              </a:rPr>
              <a:t>1</a:t>
            </a:r>
            <a:r>
              <a:rPr lang="en-AU" sz="1068" dirty="0">
                <a:solidFill>
                  <a:srgbClr val="22373A"/>
                </a:solidFill>
                <a:cs typeface="Tahoma"/>
              </a:rPr>
              <a:t>, Marijka Batterham</a:t>
            </a:r>
            <a:r>
              <a:rPr lang="en-AU" sz="1068" baseline="30000" dirty="0">
                <a:solidFill>
                  <a:srgbClr val="22373A"/>
                </a:solidFill>
                <a:cs typeface="Tahoma"/>
              </a:rPr>
              <a:t>1</a:t>
            </a:r>
            <a:r>
              <a:rPr lang="en-AU" sz="1068" dirty="0">
                <a:solidFill>
                  <a:srgbClr val="22373A"/>
                </a:solidFill>
                <a:cs typeface="Tahoma"/>
              </a:rPr>
              <a:t> </a:t>
            </a:r>
            <a:r>
              <a:rPr sz="1068" dirty="0">
                <a:solidFill>
                  <a:srgbClr val="22373A"/>
                </a:solidFill>
                <a:cs typeface="Tahoma"/>
              </a:rPr>
              <a:t>&amp; Brian Cullis</a:t>
            </a:r>
            <a:r>
              <a:rPr lang="en-AU" sz="1068" baseline="30000" dirty="0">
                <a:solidFill>
                  <a:srgbClr val="22373A"/>
                </a:solidFill>
                <a:cs typeface="Tahoma"/>
              </a:rPr>
              <a:t>1</a:t>
            </a:r>
            <a:endParaRPr sz="1068" dirty="0">
              <a:cs typeface="Tahoma"/>
            </a:endParaRPr>
          </a:p>
          <a:p>
            <a:pPr marL="17798">
              <a:spcBef>
                <a:spcPts val="567"/>
              </a:spcBef>
            </a:pPr>
            <a:r>
              <a:rPr lang="en-AU" sz="1335" dirty="0">
                <a:solidFill>
                  <a:srgbClr val="22373A"/>
                </a:solidFill>
                <a:cs typeface="Tahoma"/>
              </a:rPr>
              <a:t>AASC</a:t>
            </a:r>
            <a:r>
              <a:rPr sz="1335" dirty="0">
                <a:solidFill>
                  <a:srgbClr val="22373A"/>
                </a:solidFill>
                <a:cs typeface="Tahoma"/>
              </a:rPr>
              <a:t>2022</a:t>
            </a:r>
            <a:endParaRPr sz="1335" dirty="0">
              <a:cs typeface="Tahoma"/>
            </a:endParaRPr>
          </a:p>
        </p:txBody>
      </p:sp>
      <p:sp>
        <p:nvSpPr>
          <p:cNvPr id="7" name="object 7"/>
          <p:cNvSpPr txBox="1"/>
          <p:nvPr/>
        </p:nvSpPr>
        <p:spPr>
          <a:xfrm>
            <a:off x="2640998" y="2326228"/>
            <a:ext cx="3247996" cy="699547"/>
          </a:xfrm>
          <a:prstGeom prst="rect">
            <a:avLst/>
          </a:prstGeom>
        </p:spPr>
        <p:txBody>
          <a:bodyPr vert="horz" wrap="square" lIns="0" tIns="16951" rIns="0" bIns="0" rtlCol="0">
            <a:spAutoFit/>
          </a:bodyPr>
          <a:lstStyle/>
          <a:p>
            <a:pPr marL="16951" marR="6780">
              <a:lnSpc>
                <a:spcPct val="111400"/>
              </a:lnSpc>
              <a:spcBef>
                <a:spcPts val="133"/>
              </a:spcBef>
            </a:pPr>
            <a:r>
              <a:rPr lang="en-AU" sz="801" baseline="30000" dirty="0">
                <a:solidFill>
                  <a:srgbClr val="22373A"/>
                </a:solidFill>
                <a:latin typeface="Microsoft Sans Serif"/>
                <a:cs typeface="Microsoft Sans Serif"/>
              </a:rPr>
              <a:t>1</a:t>
            </a:r>
            <a:r>
              <a:rPr sz="801" dirty="0">
                <a:solidFill>
                  <a:srgbClr val="22373A"/>
                </a:solidFill>
                <a:latin typeface="Microsoft Sans Serif"/>
                <a:cs typeface="Microsoft Sans Serif"/>
              </a:rPr>
              <a:t>Centre for Biometrics and Data Science for Sustainable Primary Industries (CBADS-SPI)</a:t>
            </a:r>
            <a:r>
              <a:rPr lang="en-AU" sz="801" dirty="0">
                <a:solidFill>
                  <a:srgbClr val="22373A"/>
                </a:solidFill>
                <a:latin typeface="Microsoft Sans Serif"/>
                <a:cs typeface="Microsoft Sans Serif"/>
              </a:rPr>
              <a:t> </a:t>
            </a:r>
            <a:r>
              <a:rPr sz="801" dirty="0">
                <a:solidFill>
                  <a:srgbClr val="22373A"/>
                </a:solidFill>
                <a:latin typeface="Microsoft Sans Serif"/>
                <a:cs typeface="Microsoft Sans Serif"/>
              </a:rPr>
              <a:t>National Institute for Applied Statistics Research Australia</a:t>
            </a:r>
            <a:r>
              <a:rPr lang="en-AU" sz="801" dirty="0">
                <a:solidFill>
                  <a:srgbClr val="22373A"/>
                </a:solidFill>
                <a:latin typeface="Microsoft Sans Serif"/>
                <a:cs typeface="Microsoft Sans Serif"/>
              </a:rPr>
              <a:t>, </a:t>
            </a:r>
            <a:r>
              <a:rPr sz="801" dirty="0">
                <a:solidFill>
                  <a:srgbClr val="22373A"/>
                </a:solidFill>
                <a:latin typeface="Microsoft Sans Serif"/>
                <a:cs typeface="Microsoft Sans Serif"/>
              </a:rPr>
              <a:t>University of Wollongong</a:t>
            </a:r>
            <a:r>
              <a:rPr lang="en-AU" sz="801" dirty="0">
                <a:solidFill>
                  <a:srgbClr val="22373A"/>
                </a:solidFill>
                <a:latin typeface="Microsoft Sans Serif"/>
                <a:cs typeface="Microsoft Sans Serif"/>
              </a:rPr>
              <a:t>, Wollongong, NSW</a:t>
            </a:r>
          </a:p>
          <a:p>
            <a:pPr marL="16951">
              <a:spcBef>
                <a:spcPts val="107"/>
              </a:spcBef>
            </a:pPr>
            <a:r>
              <a:rPr lang="en-AU" sz="801" baseline="30000" dirty="0">
                <a:solidFill>
                  <a:srgbClr val="22373A"/>
                </a:solidFill>
                <a:latin typeface="Microsoft Sans Serif"/>
                <a:cs typeface="Microsoft Sans Serif"/>
              </a:rPr>
              <a:t>2</a:t>
            </a:r>
            <a:r>
              <a:rPr lang="en-AU" sz="801" dirty="0">
                <a:solidFill>
                  <a:srgbClr val="22373A"/>
                </a:solidFill>
                <a:latin typeface="Microsoft Sans Serif"/>
                <a:cs typeface="Microsoft Sans Serif"/>
              </a:rPr>
              <a:t>AGT, Roseworthy, SA, AUS</a:t>
            </a:r>
            <a:endParaRPr sz="801" baseline="30000" dirty="0">
              <a:latin typeface="Microsoft Sans Serif"/>
              <a:cs typeface="Microsoft Sans Serif"/>
            </a:endParaRPr>
          </a:p>
          <a:p>
            <a:pPr marL="16951">
              <a:spcBef>
                <a:spcPts val="113"/>
              </a:spcBef>
            </a:pPr>
            <a:r>
              <a:rPr sz="801" dirty="0">
                <a:solidFill>
                  <a:srgbClr val="22373A"/>
                </a:solidFill>
                <a:latin typeface="SimSun"/>
                <a:cs typeface="SimSun"/>
                <a:hlinkClick r:id="rId4"/>
              </a:rPr>
              <a:t>hughesd@uow.edu.au</a:t>
            </a:r>
            <a:endParaRPr sz="801" dirty="0">
              <a:latin typeface="SimSun"/>
              <a:cs typeface="SimSun"/>
            </a:endParaRPr>
          </a:p>
        </p:txBody>
      </p:sp>
      <p:pic>
        <p:nvPicPr>
          <p:cNvPr id="8" name="object 8"/>
          <p:cNvPicPr/>
          <p:nvPr/>
        </p:nvPicPr>
        <p:blipFill>
          <a:blip r:embed="rId3" cstate="print"/>
          <a:stretch>
            <a:fillRect/>
          </a:stretch>
        </p:blipFill>
        <p:spPr>
          <a:xfrm>
            <a:off x="4829175" y="3178175"/>
            <a:ext cx="1168505" cy="270818"/>
          </a:xfrm>
          <a:prstGeom prst="rect">
            <a:avLst/>
          </a:prstGeom>
        </p:spPr>
      </p:pic>
      <p:pic>
        <p:nvPicPr>
          <p:cNvPr id="10" name="Picture 9">
            <a:extLst>
              <a:ext uri="{FF2B5EF4-FFF2-40B4-BE49-F238E27FC236}">
                <a16:creationId xmlns:a16="http://schemas.microsoft.com/office/drawing/2014/main" id="{B36E2FF1-A9EE-CE04-08E2-EE6B01B671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470" y="2514181"/>
            <a:ext cx="2292296" cy="918652"/>
          </a:xfrm>
          <a:prstGeom prst="roundRect">
            <a:avLst>
              <a:gd name="adj" fmla="val 8594"/>
            </a:avLst>
          </a:prstGeom>
          <a:solidFill>
            <a:srgbClr val="FFFFFF">
              <a:shade val="85000"/>
            </a:srgbClr>
          </a:solidFill>
          <a:ln>
            <a:noFill/>
          </a:ln>
          <a:effectLst/>
        </p:spPr>
      </p:pic>
      <p:pic>
        <p:nvPicPr>
          <p:cNvPr id="11" name="Picture 10" descr="Logo, company name&#10;&#10;Description automatically generated">
            <a:extLst>
              <a:ext uri="{FF2B5EF4-FFF2-40B4-BE49-F238E27FC236}">
                <a16:creationId xmlns:a16="http://schemas.microsoft.com/office/drawing/2014/main" id="{2B2D517D-EF1E-1100-7800-902447B2E9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1672" y="3097422"/>
            <a:ext cx="272503" cy="272503"/>
          </a:xfrm>
          <a:prstGeom prst="rect">
            <a:avLst/>
          </a:prstGeom>
        </p:spPr>
      </p:pic>
      <p:sp>
        <p:nvSpPr>
          <p:cNvPr id="13" name="TextBox 12">
            <a:extLst>
              <a:ext uri="{FF2B5EF4-FFF2-40B4-BE49-F238E27FC236}">
                <a16:creationId xmlns:a16="http://schemas.microsoft.com/office/drawing/2014/main" id="{AF263572-C0DF-C21E-6264-A41BF02A8646}"/>
              </a:ext>
            </a:extLst>
          </p:cNvPr>
          <p:cNvSpPr txBox="1"/>
          <p:nvPr/>
        </p:nvSpPr>
        <p:spPr>
          <a:xfrm>
            <a:off x="2883857" y="3124117"/>
            <a:ext cx="1974962" cy="215444"/>
          </a:xfrm>
          <a:prstGeom prst="rect">
            <a:avLst/>
          </a:prstGeom>
          <a:noFill/>
        </p:spPr>
        <p:txBody>
          <a:bodyPr wrap="square">
            <a:spAutoFit/>
          </a:bodyPr>
          <a:lstStyle/>
          <a:p>
            <a:r>
              <a:rPr lang="en-AU" sz="800" dirty="0">
                <a:solidFill>
                  <a:srgbClr val="22373A"/>
                </a:solidFill>
                <a:cs typeface="Microsoft Sans Serif"/>
              </a:rPr>
              <a:t>@</a:t>
            </a:r>
            <a:r>
              <a:rPr lang="en-AU" sz="800" dirty="0" err="1">
                <a:solidFill>
                  <a:srgbClr val="22373A"/>
                </a:solidFill>
                <a:cs typeface="Microsoft Sans Serif"/>
              </a:rPr>
              <a:t>DaveDoesStats</a:t>
            </a:r>
            <a:endParaRPr lang="en-AU" sz="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044673-ACC1-7DBF-D659-7DFD8157C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375" y="0"/>
            <a:ext cx="2595563" cy="3460750"/>
          </a:xfrm>
          <a:prstGeom prst="rect">
            <a:avLst/>
          </a:prstGeom>
        </p:spPr>
      </p:pic>
      <p:sp>
        <p:nvSpPr>
          <p:cNvPr id="6" name="Rectangle 5">
            <a:extLst>
              <a:ext uri="{FF2B5EF4-FFF2-40B4-BE49-F238E27FC236}">
                <a16:creationId xmlns:a16="http://schemas.microsoft.com/office/drawing/2014/main" id="{36590131-696D-A0D7-169D-0F0748735784}"/>
              </a:ext>
            </a:extLst>
          </p:cNvPr>
          <p:cNvSpPr/>
          <p:nvPr/>
        </p:nvSpPr>
        <p:spPr>
          <a:xfrm>
            <a:off x="3990975" y="170508"/>
            <a:ext cx="228600" cy="228600"/>
          </a:xfrm>
          <a:prstGeom prst="rect">
            <a:avLst/>
          </a:prstGeom>
          <a:solidFill>
            <a:srgbClr val="7F7F7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EE72AED2-48CA-F3DC-747A-57C43253CF08}"/>
              </a:ext>
            </a:extLst>
          </p:cNvPr>
          <p:cNvSpPr/>
          <p:nvPr/>
        </p:nvSpPr>
        <p:spPr>
          <a:xfrm>
            <a:off x="3990975" y="780108"/>
            <a:ext cx="228600" cy="228600"/>
          </a:xfrm>
          <a:prstGeom prst="rect">
            <a:avLst/>
          </a:prstGeom>
          <a:solidFill>
            <a:srgbClr val="CC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66B94093-8C88-CEB8-73E4-AA853DE0236D}"/>
              </a:ext>
            </a:extLst>
          </p:cNvPr>
          <p:cNvSpPr/>
          <p:nvPr/>
        </p:nvSpPr>
        <p:spPr>
          <a:xfrm>
            <a:off x="3990975" y="1469066"/>
            <a:ext cx="2286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8C74E39F-3323-E3A2-1CCD-C2C0164FBA17}"/>
              </a:ext>
            </a:extLst>
          </p:cNvPr>
          <p:cNvSpPr txBox="1"/>
          <p:nvPr/>
        </p:nvSpPr>
        <p:spPr>
          <a:xfrm>
            <a:off x="4371975" y="53975"/>
            <a:ext cx="1447800" cy="461665"/>
          </a:xfrm>
          <a:prstGeom prst="rect">
            <a:avLst/>
          </a:prstGeom>
          <a:noFill/>
        </p:spPr>
        <p:txBody>
          <a:bodyPr wrap="square" rtlCol="0">
            <a:spAutoFit/>
          </a:bodyPr>
          <a:lstStyle/>
          <a:p>
            <a:r>
              <a:rPr lang="en-AU" sz="1200" b="1" dirty="0"/>
              <a:t>2 field</a:t>
            </a:r>
            <a:r>
              <a:rPr lang="en-AU" sz="1200" dirty="0"/>
              <a:t> replicates </a:t>
            </a:r>
          </a:p>
          <a:p>
            <a:r>
              <a:rPr lang="en-AU" sz="1200" b="1" dirty="0"/>
              <a:t>1 lab </a:t>
            </a:r>
            <a:r>
              <a:rPr lang="en-AU" sz="1200" dirty="0"/>
              <a:t>sample each</a:t>
            </a:r>
          </a:p>
        </p:txBody>
      </p:sp>
      <p:sp>
        <p:nvSpPr>
          <p:cNvPr id="10" name="TextBox 9">
            <a:extLst>
              <a:ext uri="{FF2B5EF4-FFF2-40B4-BE49-F238E27FC236}">
                <a16:creationId xmlns:a16="http://schemas.microsoft.com/office/drawing/2014/main" id="{E2887E4A-EC27-3F2D-3E1F-ABABB11011BE}"/>
              </a:ext>
            </a:extLst>
          </p:cNvPr>
          <p:cNvSpPr txBox="1"/>
          <p:nvPr/>
        </p:nvSpPr>
        <p:spPr>
          <a:xfrm>
            <a:off x="4371975" y="663575"/>
            <a:ext cx="1219200" cy="646331"/>
          </a:xfrm>
          <a:prstGeom prst="rect">
            <a:avLst/>
          </a:prstGeom>
          <a:noFill/>
        </p:spPr>
        <p:txBody>
          <a:bodyPr wrap="square" rtlCol="0">
            <a:spAutoFit/>
          </a:bodyPr>
          <a:lstStyle/>
          <a:p>
            <a:r>
              <a:rPr lang="en-AU" sz="1200" b="1" dirty="0"/>
              <a:t>1 field</a:t>
            </a:r>
            <a:r>
              <a:rPr lang="en-AU" sz="1200" dirty="0"/>
              <a:t> replicate </a:t>
            </a:r>
          </a:p>
          <a:p>
            <a:r>
              <a:rPr lang="en-AU" sz="1200" b="1" dirty="0"/>
              <a:t>2 lab </a:t>
            </a:r>
            <a:r>
              <a:rPr lang="en-AU" sz="1200" dirty="0"/>
              <a:t>samples (duplicates)</a:t>
            </a:r>
          </a:p>
        </p:txBody>
      </p:sp>
      <p:sp>
        <p:nvSpPr>
          <p:cNvPr id="11" name="TextBox 10">
            <a:extLst>
              <a:ext uri="{FF2B5EF4-FFF2-40B4-BE49-F238E27FC236}">
                <a16:creationId xmlns:a16="http://schemas.microsoft.com/office/drawing/2014/main" id="{ABCE1EC9-21F3-951C-226F-1741EA1CF688}"/>
              </a:ext>
            </a:extLst>
          </p:cNvPr>
          <p:cNvSpPr txBox="1"/>
          <p:nvPr/>
        </p:nvSpPr>
        <p:spPr>
          <a:xfrm>
            <a:off x="4371975" y="1352533"/>
            <a:ext cx="1219200" cy="461665"/>
          </a:xfrm>
          <a:prstGeom prst="rect">
            <a:avLst/>
          </a:prstGeom>
          <a:noFill/>
        </p:spPr>
        <p:txBody>
          <a:bodyPr wrap="square" rtlCol="0">
            <a:spAutoFit/>
          </a:bodyPr>
          <a:lstStyle/>
          <a:p>
            <a:r>
              <a:rPr lang="en-AU" sz="1200" b="1" dirty="0"/>
              <a:t>1 field </a:t>
            </a:r>
            <a:r>
              <a:rPr lang="en-AU" sz="1200" dirty="0"/>
              <a:t>replicate </a:t>
            </a:r>
            <a:r>
              <a:rPr lang="en-AU" sz="1200" b="1" dirty="0"/>
              <a:t>1 lab </a:t>
            </a:r>
            <a:r>
              <a:rPr lang="en-AU" sz="1200" dirty="0"/>
              <a:t>sample</a:t>
            </a:r>
          </a:p>
        </p:txBody>
      </p:sp>
      <p:sp>
        <p:nvSpPr>
          <p:cNvPr id="2" name="TextBox 1">
            <a:extLst>
              <a:ext uri="{FF2B5EF4-FFF2-40B4-BE49-F238E27FC236}">
                <a16:creationId xmlns:a16="http://schemas.microsoft.com/office/drawing/2014/main" id="{14038E0C-AD82-655B-F394-1422838B9B96}"/>
              </a:ext>
            </a:extLst>
          </p:cNvPr>
          <p:cNvSpPr txBox="1"/>
          <p:nvPr/>
        </p:nvSpPr>
        <p:spPr>
          <a:xfrm>
            <a:off x="3990975" y="2339975"/>
            <a:ext cx="1676400" cy="954107"/>
          </a:xfrm>
          <a:prstGeom prst="rect">
            <a:avLst/>
          </a:prstGeom>
          <a:noFill/>
        </p:spPr>
        <p:txBody>
          <a:bodyPr wrap="square" rtlCol="0">
            <a:spAutoFit/>
          </a:bodyPr>
          <a:lstStyle/>
          <a:p>
            <a:r>
              <a:rPr lang="en-AU" sz="1400" dirty="0"/>
              <a:t>105 unique varieties</a:t>
            </a:r>
          </a:p>
          <a:p>
            <a:r>
              <a:rPr lang="en-AU" sz="1400" dirty="0"/>
              <a:t>(66=1rep, 39=2rep)</a:t>
            </a:r>
          </a:p>
          <a:p>
            <a:r>
              <a:rPr lang="en-AU" sz="1400" i="1" dirty="0"/>
              <a:t>p</a:t>
            </a:r>
            <a:r>
              <a:rPr lang="en-AU" sz="1400" dirty="0"/>
              <a:t>-rep% = 37.1%</a:t>
            </a:r>
          </a:p>
          <a:p>
            <a:r>
              <a:rPr lang="en-AU" sz="1400" dirty="0"/>
              <a:t>144 Field Plots</a:t>
            </a:r>
          </a:p>
        </p:txBody>
      </p:sp>
    </p:spTree>
    <p:extLst>
      <p:ext uri="{BB962C8B-B14F-4D97-AF65-F5344CB8AC3E}">
        <p14:creationId xmlns:p14="http://schemas.microsoft.com/office/powerpoint/2010/main" val="4137111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4B486B-2DEF-11E6-19E7-ED339265DE91}"/>
              </a:ext>
            </a:extLst>
          </p:cNvPr>
          <p:cNvPicPr>
            <a:picLocks noChangeAspect="1"/>
          </p:cNvPicPr>
          <p:nvPr/>
        </p:nvPicPr>
        <p:blipFill>
          <a:blip r:embed="rId3"/>
          <a:stretch>
            <a:fillRect/>
          </a:stretch>
        </p:blipFill>
        <p:spPr>
          <a:xfrm>
            <a:off x="90487" y="28575"/>
            <a:ext cx="5972175" cy="2721125"/>
          </a:xfrm>
          <a:prstGeom prst="rect">
            <a:avLst/>
          </a:prstGeom>
        </p:spPr>
      </p:pic>
      <p:sp>
        <p:nvSpPr>
          <p:cNvPr id="2" name="TextBox 1">
            <a:extLst>
              <a:ext uri="{FF2B5EF4-FFF2-40B4-BE49-F238E27FC236}">
                <a16:creationId xmlns:a16="http://schemas.microsoft.com/office/drawing/2014/main" id="{2AE41103-92A6-8BC7-1D8D-C1EB3D10451E}"/>
              </a:ext>
            </a:extLst>
          </p:cNvPr>
          <p:cNvSpPr txBox="1"/>
          <p:nvPr/>
        </p:nvSpPr>
        <p:spPr>
          <a:xfrm>
            <a:off x="2276473" y="2662734"/>
            <a:ext cx="1600201" cy="600164"/>
          </a:xfrm>
          <a:prstGeom prst="rect">
            <a:avLst/>
          </a:prstGeom>
          <a:noFill/>
        </p:spPr>
        <p:txBody>
          <a:bodyPr wrap="square" rtlCol="0">
            <a:spAutoFit/>
          </a:bodyPr>
          <a:lstStyle/>
          <a:p>
            <a:r>
              <a:rPr lang="en-AU" sz="1100" dirty="0"/>
              <a:t>105 unique varieties</a:t>
            </a:r>
          </a:p>
          <a:p>
            <a:r>
              <a:rPr lang="en-AU" sz="1100" dirty="0"/>
              <a:t>144 Field Plots </a:t>
            </a:r>
          </a:p>
          <a:p>
            <a:r>
              <a:rPr lang="en-AU" sz="1100" dirty="0"/>
              <a:t>177 Laboratory Samples</a:t>
            </a:r>
          </a:p>
        </p:txBody>
      </p:sp>
    </p:spTree>
    <p:extLst>
      <p:ext uri="{BB962C8B-B14F-4D97-AF65-F5344CB8AC3E}">
        <p14:creationId xmlns:p14="http://schemas.microsoft.com/office/powerpoint/2010/main" val="2002893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77CD6F0-7F2B-58B8-6145-ED7267F32138}"/>
                  </a:ext>
                </a:extLst>
              </p:cNvPr>
              <p:cNvSpPr txBox="1"/>
              <p:nvPr/>
            </p:nvSpPr>
            <p:spPr>
              <a:xfrm>
                <a:off x="1163882" y="1532564"/>
                <a:ext cx="3825385" cy="3956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b="1" i="1" smtClean="0">
                          <a:solidFill>
                            <a:srgbClr val="E5117E"/>
                          </a:solidFill>
                          <a:latin typeface="Cambria Math" panose="02040503050406030204" pitchFamily="18" charset="0"/>
                        </a:rPr>
                        <m:t>𝒚</m:t>
                      </m:r>
                      <m:r>
                        <a:rPr lang="en-AU" b="1" i="1" smtClean="0">
                          <a:solidFill>
                            <a:srgbClr val="E5117E"/>
                          </a:solidFill>
                          <a:latin typeface="Cambria Math" panose="02040503050406030204" pitchFamily="18" charset="0"/>
                        </a:rPr>
                        <m:t>=</m:t>
                      </m:r>
                      <m:r>
                        <a:rPr lang="en-AU" b="1" i="1" smtClean="0">
                          <a:solidFill>
                            <a:srgbClr val="E5117E"/>
                          </a:solidFill>
                          <a:latin typeface="Cambria Math" panose="02040503050406030204" pitchFamily="18" charset="0"/>
                        </a:rPr>
                        <m:t>𝑿</m:t>
                      </m:r>
                      <m:r>
                        <a:rPr lang="en-AU" b="1" i="1" smtClean="0">
                          <a:solidFill>
                            <a:srgbClr val="E5117E"/>
                          </a:solidFill>
                          <a:latin typeface="Cambria Math" panose="02040503050406030204" pitchFamily="18" charset="0"/>
                          <a:ea typeface="Cambria Math" panose="02040503050406030204" pitchFamily="18" charset="0"/>
                        </a:rPr>
                        <m:t>𝝉</m:t>
                      </m:r>
                      <m:r>
                        <a:rPr lang="en-AU" b="1" i="1" smtClean="0">
                          <a:solidFill>
                            <a:srgbClr val="E5117E"/>
                          </a:solidFill>
                          <a:latin typeface="Cambria Math" panose="02040503050406030204" pitchFamily="18" charset="0"/>
                          <a:ea typeface="Cambria Math" panose="02040503050406030204" pitchFamily="18" charset="0"/>
                        </a:rPr>
                        <m:t>+ </m:t>
                      </m:r>
                      <m:sSub>
                        <m:sSubPr>
                          <m:ctrlPr>
                            <a:rPr lang="en-AU" b="1" i="1" smtClean="0">
                              <a:solidFill>
                                <a:srgbClr val="E5117E"/>
                              </a:solidFill>
                              <a:latin typeface="Cambria Math" panose="02040503050406030204" pitchFamily="18" charset="0"/>
                              <a:ea typeface="Cambria Math" panose="02040503050406030204" pitchFamily="18" charset="0"/>
                            </a:rPr>
                          </m:ctrlPr>
                        </m:sSubPr>
                        <m:e>
                          <m:r>
                            <a:rPr lang="en-AU" b="1" i="1" smtClean="0">
                              <a:solidFill>
                                <a:srgbClr val="E5117E"/>
                              </a:solidFill>
                              <a:latin typeface="Cambria Math" panose="02040503050406030204" pitchFamily="18" charset="0"/>
                              <a:ea typeface="Cambria Math" panose="02040503050406030204" pitchFamily="18" charset="0"/>
                            </a:rPr>
                            <m:t>𝒁</m:t>
                          </m:r>
                        </m:e>
                        <m:sub>
                          <m:r>
                            <a:rPr lang="en-AU" b="1" i="1" smtClean="0">
                              <a:solidFill>
                                <a:srgbClr val="E5117E"/>
                              </a:solidFill>
                              <a:latin typeface="Cambria Math" panose="02040503050406030204" pitchFamily="18" charset="0"/>
                              <a:ea typeface="Cambria Math" panose="02040503050406030204" pitchFamily="18" charset="0"/>
                            </a:rPr>
                            <m:t>𝒈</m:t>
                          </m:r>
                        </m:sub>
                      </m:sSub>
                      <m:r>
                        <a:rPr lang="en-AU" b="1" i="1" smtClean="0">
                          <a:solidFill>
                            <a:srgbClr val="E5117E"/>
                          </a:solidFill>
                          <a:latin typeface="Cambria Math" panose="02040503050406030204" pitchFamily="18" charset="0"/>
                          <a:ea typeface="Cambria Math" panose="02040503050406030204" pitchFamily="18" charset="0"/>
                        </a:rPr>
                        <m:t>     + </m:t>
                      </m:r>
                      <m:sSub>
                        <m:sSubPr>
                          <m:ctrlPr>
                            <a:rPr lang="en-AU" b="1" i="1" smtClean="0">
                              <a:solidFill>
                                <a:srgbClr val="E5117E"/>
                              </a:solidFill>
                              <a:latin typeface="Cambria Math" panose="02040503050406030204" pitchFamily="18" charset="0"/>
                              <a:ea typeface="Cambria Math" panose="02040503050406030204" pitchFamily="18" charset="0"/>
                            </a:rPr>
                          </m:ctrlPr>
                        </m:sSubPr>
                        <m:e>
                          <m:r>
                            <a:rPr lang="en-AU" b="1" i="1" smtClean="0">
                              <a:solidFill>
                                <a:srgbClr val="E5117E"/>
                              </a:solidFill>
                              <a:latin typeface="Cambria Math" panose="02040503050406030204" pitchFamily="18" charset="0"/>
                              <a:ea typeface="Cambria Math" panose="02040503050406030204" pitchFamily="18" charset="0"/>
                            </a:rPr>
                            <m:t>𝒁</m:t>
                          </m:r>
                        </m:e>
                        <m:sub>
                          <m:r>
                            <a:rPr lang="en-AU" b="1" i="1" smtClean="0">
                              <a:solidFill>
                                <a:srgbClr val="E5117E"/>
                              </a:solidFill>
                              <a:latin typeface="Cambria Math" panose="02040503050406030204" pitchFamily="18" charset="0"/>
                              <a:ea typeface="Cambria Math" panose="02040503050406030204" pitchFamily="18" charset="0"/>
                            </a:rPr>
                            <m:t>𝟏</m:t>
                          </m:r>
                        </m:sub>
                      </m:sSub>
                      <m:sSub>
                        <m:sSubPr>
                          <m:ctrlPr>
                            <a:rPr lang="en-AU" b="1" i="1" smtClean="0">
                              <a:solidFill>
                                <a:srgbClr val="E5117E"/>
                              </a:solidFill>
                              <a:latin typeface="Cambria Math" panose="02040503050406030204" pitchFamily="18" charset="0"/>
                              <a:ea typeface="Cambria Math" panose="02040503050406030204" pitchFamily="18" charset="0"/>
                            </a:rPr>
                          </m:ctrlPr>
                        </m:sSubPr>
                        <m:e>
                          <m:r>
                            <a:rPr lang="en-AU" b="1" i="1" smtClean="0">
                              <a:solidFill>
                                <a:srgbClr val="E5117E"/>
                              </a:solidFill>
                              <a:latin typeface="Cambria Math" panose="02040503050406030204" pitchFamily="18" charset="0"/>
                              <a:ea typeface="Cambria Math" panose="02040503050406030204" pitchFamily="18" charset="0"/>
                            </a:rPr>
                            <m:t>𝒖</m:t>
                          </m:r>
                        </m:e>
                        <m:sub>
                          <m:r>
                            <a:rPr lang="en-AU" b="1" i="1" smtClean="0">
                              <a:solidFill>
                                <a:srgbClr val="E5117E"/>
                              </a:solidFill>
                              <a:latin typeface="Cambria Math" panose="02040503050406030204" pitchFamily="18" charset="0"/>
                              <a:ea typeface="Cambria Math" panose="02040503050406030204" pitchFamily="18" charset="0"/>
                            </a:rPr>
                            <m:t>𝟏</m:t>
                          </m:r>
                        </m:sub>
                      </m:sSub>
                      <m:r>
                        <a:rPr lang="en-AU" b="1" i="1" smtClean="0">
                          <a:solidFill>
                            <a:srgbClr val="E5117E"/>
                          </a:solidFill>
                          <a:latin typeface="Cambria Math" panose="02040503050406030204" pitchFamily="18" charset="0"/>
                          <a:ea typeface="Cambria Math" panose="02040503050406030204" pitchFamily="18" charset="0"/>
                        </a:rPr>
                        <m:t>+</m:t>
                      </m:r>
                      <m:sSub>
                        <m:sSubPr>
                          <m:ctrlPr>
                            <a:rPr lang="en-AU" b="1" i="1" smtClean="0">
                              <a:solidFill>
                                <a:srgbClr val="E5117E"/>
                              </a:solidFill>
                              <a:latin typeface="Cambria Math" panose="02040503050406030204" pitchFamily="18" charset="0"/>
                              <a:ea typeface="Cambria Math" panose="02040503050406030204" pitchFamily="18" charset="0"/>
                            </a:rPr>
                          </m:ctrlPr>
                        </m:sSubPr>
                        <m:e>
                          <m:r>
                            <a:rPr lang="en-AU" b="1" i="1" smtClean="0">
                              <a:solidFill>
                                <a:srgbClr val="E5117E"/>
                              </a:solidFill>
                              <a:latin typeface="Cambria Math" panose="02040503050406030204" pitchFamily="18" charset="0"/>
                              <a:ea typeface="Cambria Math" panose="02040503050406030204" pitchFamily="18" charset="0"/>
                            </a:rPr>
                            <m:t>𝒁</m:t>
                          </m:r>
                        </m:e>
                        <m:sub>
                          <m:r>
                            <a:rPr lang="en-AU" b="1" i="1" smtClean="0">
                              <a:solidFill>
                                <a:srgbClr val="E5117E"/>
                              </a:solidFill>
                              <a:latin typeface="Cambria Math" panose="02040503050406030204" pitchFamily="18" charset="0"/>
                              <a:ea typeface="Cambria Math" panose="02040503050406030204" pitchFamily="18" charset="0"/>
                            </a:rPr>
                            <m:t>𝟐</m:t>
                          </m:r>
                        </m:sub>
                      </m:sSub>
                      <m:sSub>
                        <m:sSubPr>
                          <m:ctrlPr>
                            <a:rPr lang="en-AU" b="1" i="1" smtClean="0">
                              <a:solidFill>
                                <a:srgbClr val="E5117E"/>
                              </a:solidFill>
                              <a:latin typeface="Cambria Math" panose="02040503050406030204" pitchFamily="18" charset="0"/>
                              <a:ea typeface="Cambria Math" panose="02040503050406030204" pitchFamily="18" charset="0"/>
                            </a:rPr>
                          </m:ctrlPr>
                        </m:sSubPr>
                        <m:e>
                          <m:r>
                            <a:rPr lang="en-AU" b="1" i="1" smtClean="0">
                              <a:solidFill>
                                <a:srgbClr val="E5117E"/>
                              </a:solidFill>
                              <a:latin typeface="Cambria Math" panose="02040503050406030204" pitchFamily="18" charset="0"/>
                              <a:ea typeface="Cambria Math" panose="02040503050406030204" pitchFamily="18" charset="0"/>
                            </a:rPr>
                            <m:t>𝒖</m:t>
                          </m:r>
                        </m:e>
                        <m:sub>
                          <m:r>
                            <a:rPr lang="en-AU" b="1" i="1" smtClean="0">
                              <a:solidFill>
                                <a:srgbClr val="E5117E"/>
                              </a:solidFill>
                              <a:latin typeface="Cambria Math" panose="02040503050406030204" pitchFamily="18" charset="0"/>
                              <a:ea typeface="Cambria Math" panose="02040503050406030204" pitchFamily="18" charset="0"/>
                            </a:rPr>
                            <m:t>𝟐</m:t>
                          </m:r>
                        </m:sub>
                      </m:sSub>
                      <m:r>
                        <a:rPr lang="en-AU" b="1" i="1" smtClean="0">
                          <a:solidFill>
                            <a:srgbClr val="E5117E"/>
                          </a:solidFill>
                          <a:latin typeface="Cambria Math" panose="02040503050406030204" pitchFamily="18" charset="0"/>
                          <a:ea typeface="Cambria Math" panose="02040503050406030204" pitchFamily="18" charset="0"/>
                        </a:rPr>
                        <m:t>+</m:t>
                      </m:r>
                      <m:r>
                        <a:rPr lang="en-AU" b="1" i="1" smtClean="0">
                          <a:solidFill>
                            <a:srgbClr val="E5117E"/>
                          </a:solidFill>
                          <a:latin typeface="Cambria Math" panose="02040503050406030204" pitchFamily="18" charset="0"/>
                          <a:ea typeface="Cambria Math" panose="02040503050406030204" pitchFamily="18" charset="0"/>
                        </a:rPr>
                        <m:t>𝒆</m:t>
                      </m:r>
                      <m:r>
                        <a:rPr lang="en-AU" b="1" i="1" smtClean="0">
                          <a:solidFill>
                            <a:srgbClr val="E5117E"/>
                          </a:solidFill>
                          <a:latin typeface="Cambria Math" panose="02040503050406030204" pitchFamily="18" charset="0"/>
                          <a:ea typeface="Cambria Math" panose="02040503050406030204" pitchFamily="18" charset="0"/>
                        </a:rPr>
                        <m:t> </m:t>
                      </m:r>
                    </m:oMath>
                  </m:oMathPara>
                </a14:m>
                <a:endParaRPr lang="en-AU" dirty="0">
                  <a:solidFill>
                    <a:srgbClr val="E5117E"/>
                  </a:solidFill>
                </a:endParaRPr>
              </a:p>
            </p:txBody>
          </p:sp>
        </mc:Choice>
        <mc:Fallback xmlns="">
          <p:sp>
            <p:nvSpPr>
              <p:cNvPr id="3" name="TextBox 2">
                <a:extLst>
                  <a:ext uri="{FF2B5EF4-FFF2-40B4-BE49-F238E27FC236}">
                    <a16:creationId xmlns:a16="http://schemas.microsoft.com/office/drawing/2014/main" id="{E77CD6F0-7F2B-58B8-6145-ED7267F32138}"/>
                  </a:ext>
                </a:extLst>
              </p:cNvPr>
              <p:cNvSpPr txBox="1">
                <a:spLocks noRot="1" noChangeAspect="1" noMove="1" noResize="1" noEditPoints="1" noAdjustHandles="1" noChangeArrowheads="1" noChangeShapeType="1" noTextEdit="1"/>
              </p:cNvSpPr>
              <p:nvPr/>
            </p:nvSpPr>
            <p:spPr>
              <a:xfrm>
                <a:off x="1163882" y="1532564"/>
                <a:ext cx="3825385" cy="395621"/>
              </a:xfrm>
              <a:prstGeom prst="rect">
                <a:avLst/>
              </a:prstGeom>
              <a:blipFill>
                <a:blip r:embed="rId3"/>
                <a:stretch>
                  <a:fillRect r="-662" b="-9375"/>
                </a:stretch>
              </a:blipFill>
            </p:spPr>
            <p:txBody>
              <a:bodyPr/>
              <a:lstStyle/>
              <a:p>
                <a:r>
                  <a:rPr lang="en-AU">
                    <a:noFill/>
                  </a:rPr>
                  <a:t> </a:t>
                </a:r>
              </a:p>
            </p:txBody>
          </p:sp>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92BC3835-3978-BAA4-CD99-940038291B84}"/>
                  </a:ext>
                </a:extLst>
              </p:cNvPr>
              <p:cNvGraphicFramePr>
                <a:graphicFrameLocks noChangeAspect="1"/>
              </p:cNvGraphicFramePr>
              <p:nvPr>
                <p:extLst>
                  <p:ext uri="{D42A27DB-BD31-4B8C-83A1-F6EECF244321}">
                    <p14:modId xmlns:p14="http://schemas.microsoft.com/office/powerpoint/2010/main" val="1007433929"/>
                  </p:ext>
                </p:extLst>
              </p:nvPr>
            </p:nvGraphicFramePr>
            <p:xfrm>
              <a:off x="2565492" y="1659698"/>
              <a:ext cx="282483" cy="238345"/>
            </p:xfrm>
            <a:graphic>
              <a:graphicData uri="http://schemas.microsoft.com/office/powerpoint/2016/slidezoom">
                <pslz:sldZm>
                  <pslz:sldZmObj sldId="302" cId="1855179501">
                    <pslz:zmPr id="{7E14BEA0-94C7-6A4F-B922-148816828BD6}" returnToParent="0"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82483" cy="238345"/>
                        </a:xfrm>
                        <a:prstGeom prst="rect">
                          <a:avLst/>
                        </a:prstGeom>
                        <a:ln w="3175">
                          <a:noFill/>
                        </a:ln>
                      </p166:spPr>
                    </pslz:zmPr>
                  </pslz:sldZmObj>
                </pslz:sldZm>
              </a:graphicData>
            </a:graphic>
          </p:graphicFrame>
        </mc:Choice>
        <mc:Fallback xmlns="">
          <p:pic>
            <p:nvPicPr>
              <p:cNvPr id="31" name="Slide Zoom 30">
                <a:hlinkClick r:id="rId5" action="ppaction://hlinksldjump"/>
                <a:extLst>
                  <a:ext uri="{FF2B5EF4-FFF2-40B4-BE49-F238E27FC236}">
                    <a16:creationId xmlns:a16="http://schemas.microsoft.com/office/drawing/2014/main" id="{92BC3835-3978-BAA4-CD99-940038291B84}"/>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2565492" y="1659698"/>
                <a:ext cx="282483" cy="238345"/>
              </a:xfrm>
              <a:prstGeom prst="rect">
                <a:avLst/>
              </a:prstGeom>
              <a:ln w="3175">
                <a:noFill/>
              </a:ln>
            </p:spPr>
          </p:pic>
        </mc:Fallback>
      </mc:AlternateContent>
      <p:grpSp>
        <p:nvGrpSpPr>
          <p:cNvPr id="8" name="Group 7">
            <a:extLst>
              <a:ext uri="{FF2B5EF4-FFF2-40B4-BE49-F238E27FC236}">
                <a16:creationId xmlns:a16="http://schemas.microsoft.com/office/drawing/2014/main" id="{B1BC5821-6937-352B-60BD-98EDF83E0B8D}"/>
              </a:ext>
            </a:extLst>
          </p:cNvPr>
          <p:cNvGrpSpPr/>
          <p:nvPr/>
        </p:nvGrpSpPr>
        <p:grpSpPr>
          <a:xfrm>
            <a:off x="1628775" y="1928185"/>
            <a:ext cx="1981200" cy="1072765"/>
            <a:chOff x="790575" y="531761"/>
            <a:chExt cx="1981200" cy="1072765"/>
          </a:xfrm>
        </p:grpSpPr>
        <p:sp>
          <p:nvSpPr>
            <p:cNvPr id="4" name="TextBox 3">
              <a:extLst>
                <a:ext uri="{FF2B5EF4-FFF2-40B4-BE49-F238E27FC236}">
                  <a16:creationId xmlns:a16="http://schemas.microsoft.com/office/drawing/2014/main" id="{43E8BF84-6E10-D766-21F6-9D17EFD66DB3}"/>
                </a:ext>
              </a:extLst>
            </p:cNvPr>
            <p:cNvSpPr txBox="1"/>
            <p:nvPr/>
          </p:nvSpPr>
          <p:spPr>
            <a:xfrm>
              <a:off x="790575" y="1019751"/>
              <a:ext cx="1981200" cy="584775"/>
            </a:xfrm>
            <a:prstGeom prst="rect">
              <a:avLst/>
            </a:prstGeom>
            <a:noFill/>
          </p:spPr>
          <p:txBody>
            <a:bodyPr wrap="square" rtlCol="0">
              <a:spAutoFit/>
            </a:bodyPr>
            <a:lstStyle/>
            <a:p>
              <a:pPr algn="ctr"/>
              <a:r>
                <a:rPr lang="en-AU" i="1" dirty="0"/>
                <a:t>Random effects:</a:t>
              </a:r>
            </a:p>
            <a:p>
              <a:pPr algn="ctr"/>
              <a:r>
                <a:rPr lang="en-AU" sz="1400" b="1" dirty="0"/>
                <a:t>VEI</a:t>
              </a:r>
            </a:p>
          </p:txBody>
        </p:sp>
        <p:cxnSp>
          <p:nvCxnSpPr>
            <p:cNvPr id="6" name="Straight Arrow Connector 5">
              <a:extLst>
                <a:ext uri="{FF2B5EF4-FFF2-40B4-BE49-F238E27FC236}">
                  <a16:creationId xmlns:a16="http://schemas.microsoft.com/office/drawing/2014/main" id="{896ED873-BE02-02A8-E32B-0CD861BFFE3E}"/>
                </a:ext>
              </a:extLst>
            </p:cNvPr>
            <p:cNvCxnSpPr>
              <a:cxnSpLocks/>
              <a:stCxn id="4" idx="0"/>
            </p:cNvCxnSpPr>
            <p:nvPr/>
          </p:nvCxnSpPr>
          <p:spPr>
            <a:xfrm flipH="1" flipV="1">
              <a:off x="1704975" y="531761"/>
              <a:ext cx="76200" cy="4879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9" name="Group 8">
            <a:extLst>
              <a:ext uri="{FF2B5EF4-FFF2-40B4-BE49-F238E27FC236}">
                <a16:creationId xmlns:a16="http://schemas.microsoft.com/office/drawing/2014/main" id="{91F3DBB8-47AE-AEC3-E559-0B964B522A70}"/>
              </a:ext>
            </a:extLst>
          </p:cNvPr>
          <p:cNvGrpSpPr/>
          <p:nvPr/>
        </p:nvGrpSpPr>
        <p:grpSpPr>
          <a:xfrm>
            <a:off x="866775" y="587375"/>
            <a:ext cx="1981200" cy="945189"/>
            <a:chOff x="714375" y="434975"/>
            <a:chExt cx="1981200" cy="945189"/>
          </a:xfrm>
        </p:grpSpPr>
        <p:sp>
          <p:nvSpPr>
            <p:cNvPr id="10" name="TextBox 9">
              <a:extLst>
                <a:ext uri="{FF2B5EF4-FFF2-40B4-BE49-F238E27FC236}">
                  <a16:creationId xmlns:a16="http://schemas.microsoft.com/office/drawing/2014/main" id="{4C1A45D4-C186-99B7-12BE-5ED59D599B0A}"/>
                </a:ext>
              </a:extLst>
            </p:cNvPr>
            <p:cNvSpPr txBox="1"/>
            <p:nvPr/>
          </p:nvSpPr>
          <p:spPr>
            <a:xfrm>
              <a:off x="714375" y="434975"/>
              <a:ext cx="1981200" cy="584775"/>
            </a:xfrm>
            <a:prstGeom prst="rect">
              <a:avLst/>
            </a:prstGeom>
            <a:noFill/>
          </p:spPr>
          <p:txBody>
            <a:bodyPr wrap="square" rtlCol="0">
              <a:spAutoFit/>
            </a:bodyPr>
            <a:lstStyle/>
            <a:p>
              <a:pPr algn="ctr"/>
              <a:r>
                <a:rPr lang="en-AU" i="1" dirty="0"/>
                <a:t>Fixed effects:</a:t>
              </a:r>
              <a:r>
                <a:rPr lang="en-AU" dirty="0"/>
                <a:t> </a:t>
              </a:r>
              <a:r>
                <a:rPr lang="en-AU" sz="1400" dirty="0"/>
                <a:t>Experiment</a:t>
              </a:r>
              <a:endParaRPr lang="en-AU" dirty="0"/>
            </a:p>
          </p:txBody>
        </p:sp>
        <p:cxnSp>
          <p:nvCxnSpPr>
            <p:cNvPr id="11" name="Straight Arrow Connector 10">
              <a:extLst>
                <a:ext uri="{FF2B5EF4-FFF2-40B4-BE49-F238E27FC236}">
                  <a16:creationId xmlns:a16="http://schemas.microsoft.com/office/drawing/2014/main" id="{D8AC25C4-535D-A985-7BE5-AFA43779D150}"/>
                </a:ext>
              </a:extLst>
            </p:cNvPr>
            <p:cNvCxnSpPr>
              <a:cxnSpLocks/>
              <a:stCxn id="10" idx="2"/>
            </p:cNvCxnSpPr>
            <p:nvPr/>
          </p:nvCxnSpPr>
          <p:spPr>
            <a:xfrm>
              <a:off x="1704975" y="1019750"/>
              <a:ext cx="0" cy="3604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28" name="Group 27">
            <a:extLst>
              <a:ext uri="{FF2B5EF4-FFF2-40B4-BE49-F238E27FC236}">
                <a16:creationId xmlns:a16="http://schemas.microsoft.com/office/drawing/2014/main" id="{F6B5AF55-519B-63D5-C8C6-12DEF5C4D8DB}"/>
              </a:ext>
            </a:extLst>
          </p:cNvPr>
          <p:cNvGrpSpPr/>
          <p:nvPr/>
        </p:nvGrpSpPr>
        <p:grpSpPr>
          <a:xfrm>
            <a:off x="2773428" y="312238"/>
            <a:ext cx="1981200" cy="1268718"/>
            <a:chOff x="2773428" y="312238"/>
            <a:chExt cx="1981200" cy="1268718"/>
          </a:xfrm>
        </p:grpSpPr>
        <p:sp>
          <p:nvSpPr>
            <p:cNvPr id="19" name="TextBox 18">
              <a:extLst>
                <a:ext uri="{FF2B5EF4-FFF2-40B4-BE49-F238E27FC236}">
                  <a16:creationId xmlns:a16="http://schemas.microsoft.com/office/drawing/2014/main" id="{C745F4C0-2304-8071-A4E0-96B585D9CB1D}"/>
                </a:ext>
              </a:extLst>
            </p:cNvPr>
            <p:cNvSpPr txBox="1"/>
            <p:nvPr/>
          </p:nvSpPr>
          <p:spPr>
            <a:xfrm>
              <a:off x="2773428" y="312238"/>
              <a:ext cx="1981200" cy="800219"/>
            </a:xfrm>
            <a:prstGeom prst="rect">
              <a:avLst/>
            </a:prstGeom>
            <a:noFill/>
          </p:spPr>
          <p:txBody>
            <a:bodyPr wrap="square" rtlCol="0">
              <a:spAutoFit/>
            </a:bodyPr>
            <a:lstStyle/>
            <a:p>
              <a:pPr algn="ctr"/>
              <a:r>
                <a:rPr lang="en-AU" i="1" dirty="0"/>
                <a:t>Random effects:</a:t>
              </a:r>
            </a:p>
            <a:p>
              <a:pPr algn="ctr"/>
              <a:r>
                <a:rPr lang="en-AU" sz="1400" dirty="0"/>
                <a:t>Peripheral effects from each phase</a:t>
              </a:r>
            </a:p>
          </p:txBody>
        </p:sp>
        <p:sp>
          <p:nvSpPr>
            <p:cNvPr id="23" name="Right Brace 22">
              <a:extLst>
                <a:ext uri="{FF2B5EF4-FFF2-40B4-BE49-F238E27FC236}">
                  <a16:creationId xmlns:a16="http://schemas.microsoft.com/office/drawing/2014/main" id="{5D9C6CD3-190F-DF74-325C-440422750CD4}"/>
                </a:ext>
              </a:extLst>
            </p:cNvPr>
            <p:cNvSpPr/>
            <p:nvPr/>
          </p:nvSpPr>
          <p:spPr>
            <a:xfrm rot="16200000">
              <a:off x="3535429" y="1032549"/>
              <a:ext cx="457199" cy="639616"/>
            </a:xfrm>
            <a:prstGeom prst="rightBrace">
              <a:avLst>
                <a:gd name="adj1" fmla="val 8333"/>
                <a:gd name="adj2" fmla="val 50286"/>
              </a:avLst>
            </a:prstGeom>
            <a:ln/>
          </p:spPr>
          <p:style>
            <a:lnRef idx="2">
              <a:schemeClr val="dk1"/>
            </a:lnRef>
            <a:fillRef idx="0">
              <a:schemeClr val="dk1"/>
            </a:fillRef>
            <a:effectRef idx="1">
              <a:schemeClr val="dk1"/>
            </a:effectRef>
            <a:fontRef idx="minor">
              <a:schemeClr val="tx1"/>
            </a:fontRef>
          </p:style>
          <p:txBody>
            <a:bodyPr rtlCol="0" anchor="ctr"/>
            <a:lstStyle/>
            <a:p>
              <a:pPr algn="ctr"/>
              <a:endParaRPr lang="en-AU"/>
            </a:p>
          </p:txBody>
        </p:sp>
      </p:grpSp>
      <p:pic>
        <p:nvPicPr>
          <p:cNvPr id="49" name="Graphic 48">
            <a:extLst>
              <a:ext uri="{FF2B5EF4-FFF2-40B4-BE49-F238E27FC236}">
                <a16:creationId xmlns:a16="http://schemas.microsoft.com/office/drawing/2014/main" id="{6537F545-CA8B-9C15-1E99-4167D596EE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0" y="989420"/>
            <a:ext cx="6153150" cy="1481910"/>
          </a:xfrm>
          <a:prstGeom prst="rect">
            <a:avLst/>
          </a:prstGeom>
        </p:spPr>
      </p:pic>
      <p:grpSp>
        <p:nvGrpSpPr>
          <p:cNvPr id="54" name="Group 53">
            <a:extLst>
              <a:ext uri="{FF2B5EF4-FFF2-40B4-BE49-F238E27FC236}">
                <a16:creationId xmlns:a16="http://schemas.microsoft.com/office/drawing/2014/main" id="{E3D025A8-D581-9D03-C294-67E5BCCD624E}"/>
              </a:ext>
            </a:extLst>
          </p:cNvPr>
          <p:cNvGrpSpPr/>
          <p:nvPr/>
        </p:nvGrpSpPr>
        <p:grpSpPr>
          <a:xfrm>
            <a:off x="3783289" y="1882775"/>
            <a:ext cx="1981200" cy="922547"/>
            <a:chOff x="790575" y="466536"/>
            <a:chExt cx="1981200" cy="922547"/>
          </a:xfrm>
        </p:grpSpPr>
        <p:sp>
          <p:nvSpPr>
            <p:cNvPr id="55" name="TextBox 54">
              <a:extLst>
                <a:ext uri="{FF2B5EF4-FFF2-40B4-BE49-F238E27FC236}">
                  <a16:creationId xmlns:a16="http://schemas.microsoft.com/office/drawing/2014/main" id="{E1FEE577-9F19-2A1D-3C73-D8106D01C7CC}"/>
                </a:ext>
              </a:extLst>
            </p:cNvPr>
            <p:cNvSpPr txBox="1"/>
            <p:nvPr/>
          </p:nvSpPr>
          <p:spPr>
            <a:xfrm>
              <a:off x="790575" y="1019751"/>
              <a:ext cx="1981200" cy="369332"/>
            </a:xfrm>
            <a:prstGeom prst="rect">
              <a:avLst/>
            </a:prstGeom>
            <a:noFill/>
          </p:spPr>
          <p:txBody>
            <a:bodyPr wrap="square" rtlCol="0">
              <a:spAutoFit/>
            </a:bodyPr>
            <a:lstStyle/>
            <a:p>
              <a:pPr algn="ctr"/>
              <a:r>
                <a:rPr lang="en-AU" i="1" dirty="0"/>
                <a:t>Residuals</a:t>
              </a:r>
            </a:p>
          </p:txBody>
        </p:sp>
        <p:cxnSp>
          <p:nvCxnSpPr>
            <p:cNvPr id="56" name="Straight Arrow Connector 55">
              <a:extLst>
                <a:ext uri="{FF2B5EF4-FFF2-40B4-BE49-F238E27FC236}">
                  <a16:creationId xmlns:a16="http://schemas.microsoft.com/office/drawing/2014/main" id="{875D7F7A-16C2-3DE7-6E7D-9897060B946F}"/>
                </a:ext>
              </a:extLst>
            </p:cNvPr>
            <p:cNvCxnSpPr>
              <a:cxnSpLocks/>
              <a:stCxn id="55" idx="0"/>
            </p:cNvCxnSpPr>
            <p:nvPr/>
          </p:nvCxnSpPr>
          <p:spPr>
            <a:xfrm flipV="1">
              <a:off x="1781175" y="466536"/>
              <a:ext cx="0" cy="55321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62" name="Group 61">
            <a:extLst>
              <a:ext uri="{FF2B5EF4-FFF2-40B4-BE49-F238E27FC236}">
                <a16:creationId xmlns:a16="http://schemas.microsoft.com/office/drawing/2014/main" id="{4761AE90-0263-DF51-E83D-ACAC264EDE73}"/>
              </a:ext>
            </a:extLst>
          </p:cNvPr>
          <p:cNvGrpSpPr/>
          <p:nvPr/>
        </p:nvGrpSpPr>
        <p:grpSpPr>
          <a:xfrm>
            <a:off x="277969" y="655428"/>
            <a:ext cx="5486520" cy="2416352"/>
            <a:chOff x="150381" y="388970"/>
            <a:chExt cx="5486520" cy="2416352"/>
          </a:xfrm>
        </p:grpSpPr>
        <p:pic>
          <p:nvPicPr>
            <p:cNvPr id="60" name="Graphic 59">
              <a:extLst>
                <a:ext uri="{FF2B5EF4-FFF2-40B4-BE49-F238E27FC236}">
                  <a16:creationId xmlns:a16="http://schemas.microsoft.com/office/drawing/2014/main" id="{FC3AF9B1-0FFC-BA66-63B3-63739589410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718819" y="1323412"/>
              <a:ext cx="2918082" cy="1481910"/>
            </a:xfrm>
            <a:prstGeom prst="rect">
              <a:avLst/>
            </a:prstGeom>
          </p:spPr>
        </p:pic>
        <p:pic>
          <p:nvPicPr>
            <p:cNvPr id="61" name="Graphic 59">
              <a:extLst>
                <a:ext uri="{FF2B5EF4-FFF2-40B4-BE49-F238E27FC236}">
                  <a16:creationId xmlns:a16="http://schemas.microsoft.com/office/drawing/2014/main" id="{0BAA8AE0-ADF1-94AD-F835-40CB1D04D6E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50381" y="388970"/>
              <a:ext cx="3535672" cy="1240586"/>
            </a:xfrm>
            <a:prstGeom prst="rect">
              <a:avLst/>
            </a:prstGeom>
          </p:spPr>
        </p:pic>
      </p:grpSp>
      <p:pic>
        <p:nvPicPr>
          <p:cNvPr id="64" name="Picture 63" descr="A picture containing text, table&#10;&#10;Description automatically generated">
            <a:extLst>
              <a:ext uri="{FF2B5EF4-FFF2-40B4-BE49-F238E27FC236}">
                <a16:creationId xmlns:a16="http://schemas.microsoft.com/office/drawing/2014/main" id="{6BD35C5E-33D2-BBF1-AF47-87D9653E88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81757" y="1406494"/>
            <a:ext cx="2307166" cy="1730375"/>
          </a:xfrm>
          <a:prstGeom prst="rect">
            <a:avLst/>
          </a:prstGeom>
        </p:spPr>
      </p:pic>
    </p:spTree>
    <p:extLst>
      <p:ext uri="{BB962C8B-B14F-4D97-AF65-F5344CB8AC3E}">
        <p14:creationId xmlns:p14="http://schemas.microsoft.com/office/powerpoint/2010/main" val="222568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nodeType="clickEffect">
                                  <p:stCondLst>
                                    <p:cond delay="0"/>
                                  </p:stCondLst>
                                  <p:childTnLst>
                                    <p:anim calcmode="lin" valueType="num">
                                      <p:cBhvr additive="base">
                                        <p:cTn id="13" dur="500"/>
                                        <p:tgtEl>
                                          <p:spTgt spid="49"/>
                                        </p:tgtEl>
                                        <p:attrNameLst>
                                          <p:attrName>ppt_x</p:attrName>
                                        </p:attrNameLst>
                                      </p:cBhvr>
                                      <p:tavLst>
                                        <p:tav tm="0">
                                          <p:val>
                                            <p:strVal val="ppt_x"/>
                                          </p:val>
                                        </p:tav>
                                        <p:tav tm="100000">
                                          <p:val>
                                            <p:strVal val="ppt_x"/>
                                          </p:val>
                                        </p:tav>
                                      </p:tavLst>
                                    </p:anim>
                                    <p:anim calcmode="lin" valueType="num">
                                      <p:cBhvr additive="base">
                                        <p:cTn id="14" dur="500"/>
                                        <p:tgtEl>
                                          <p:spTgt spid="49"/>
                                        </p:tgtEl>
                                        <p:attrNameLst>
                                          <p:attrName>ppt_y</p:attrName>
                                        </p:attrNameLst>
                                      </p:cBhvr>
                                      <p:tavLst>
                                        <p:tav tm="0">
                                          <p:val>
                                            <p:strVal val="ppt_y"/>
                                          </p:val>
                                        </p:tav>
                                        <p:tav tm="100000">
                                          <p:val>
                                            <p:strVal val="1+ppt_h/2"/>
                                          </p:val>
                                        </p:tav>
                                      </p:tavLst>
                                    </p:anim>
                                    <p:set>
                                      <p:cBhvr>
                                        <p:cTn id="15" dur="1" fill="hold">
                                          <p:stCondLst>
                                            <p:cond delay="499"/>
                                          </p:stCondLst>
                                        </p:cTn>
                                        <p:tgtEl>
                                          <p:spTgt spid="49"/>
                                        </p:tgtEl>
                                        <p:attrNameLst>
                                          <p:attrName>style.visibility</p:attrName>
                                        </p:attrNameLst>
                                      </p:cBhvr>
                                      <p:to>
                                        <p:strVal val="hidden"/>
                                      </p:to>
                                    </p:set>
                                  </p:childTnLst>
                                </p:cTn>
                              </p:par>
                            </p:childTnLst>
                          </p:cTn>
                        </p:par>
                        <p:par>
                          <p:cTn id="16" fill="hold">
                            <p:stCondLst>
                              <p:cond delay="500"/>
                            </p:stCondLst>
                            <p:childTnLst>
                              <p:par>
                                <p:cTn id="17" presetID="2" presetClass="entr" presetSubtype="4"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500" fill="hold"/>
                                        <p:tgtEl>
                                          <p:spTgt spid="62"/>
                                        </p:tgtEl>
                                        <p:attrNameLst>
                                          <p:attrName>ppt_x</p:attrName>
                                        </p:attrNameLst>
                                      </p:cBhvr>
                                      <p:tavLst>
                                        <p:tav tm="0">
                                          <p:val>
                                            <p:strVal val="#ppt_x"/>
                                          </p:val>
                                        </p:tav>
                                        <p:tav tm="100000">
                                          <p:val>
                                            <p:strVal val="#ppt_x"/>
                                          </p:val>
                                        </p:tav>
                                      </p:tavLst>
                                    </p:anim>
                                    <p:anim calcmode="lin" valueType="num">
                                      <p:cBhvr additive="base">
                                        <p:cTn id="20"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7" presetClass="exit" presetSubtype="0" fill="hold" nodeType="clickEffect">
                                  <p:stCondLst>
                                    <p:cond delay="0"/>
                                  </p:stCondLst>
                                  <p:childTnLst>
                                    <p:animEffect transition="out" filter="fade">
                                      <p:cBhvr>
                                        <p:cTn id="28" dur="1000"/>
                                        <p:tgtEl>
                                          <p:spTgt spid="62"/>
                                        </p:tgtEl>
                                      </p:cBhvr>
                                    </p:animEffect>
                                    <p:anim calcmode="lin" valueType="num">
                                      <p:cBhvr>
                                        <p:cTn id="29" dur="1000"/>
                                        <p:tgtEl>
                                          <p:spTgt spid="62"/>
                                        </p:tgtEl>
                                        <p:attrNameLst>
                                          <p:attrName>ppt_x</p:attrName>
                                        </p:attrNameLst>
                                      </p:cBhvr>
                                      <p:tavLst>
                                        <p:tav tm="0">
                                          <p:val>
                                            <p:strVal val="ppt_x"/>
                                          </p:val>
                                        </p:tav>
                                        <p:tav tm="100000">
                                          <p:val>
                                            <p:strVal val="ppt_x"/>
                                          </p:val>
                                        </p:tav>
                                      </p:tavLst>
                                    </p:anim>
                                    <p:anim calcmode="lin" valueType="num">
                                      <p:cBhvr>
                                        <p:cTn id="30" dur="100" decel="100000"/>
                                        <p:tgtEl>
                                          <p:spTgt spid="62"/>
                                        </p:tgtEl>
                                        <p:attrNameLst>
                                          <p:attrName>ppt_y</p:attrName>
                                        </p:attrNameLst>
                                      </p:cBhvr>
                                      <p:tavLst>
                                        <p:tav tm="0">
                                          <p:val>
                                            <p:strVal val="ppt_y"/>
                                          </p:val>
                                        </p:tav>
                                        <p:tav tm="100000">
                                          <p:val>
                                            <p:strVal val="ppt_y-.03"/>
                                          </p:val>
                                        </p:tav>
                                      </p:tavLst>
                                    </p:anim>
                                    <p:anim calcmode="lin" valueType="num">
                                      <p:cBhvr>
                                        <p:cTn id="31" dur="900" accel="100000">
                                          <p:stCondLst>
                                            <p:cond delay="100"/>
                                          </p:stCondLst>
                                        </p:cTn>
                                        <p:tgtEl>
                                          <p:spTgt spid="62"/>
                                        </p:tgtEl>
                                        <p:attrNameLst>
                                          <p:attrName>ppt_y</p:attrName>
                                        </p:attrNameLst>
                                      </p:cBhvr>
                                      <p:tavLst>
                                        <p:tav tm="0">
                                          <p:val>
                                            <p:strVal val="ppt_y"/>
                                          </p:val>
                                        </p:tav>
                                        <p:tav tm="100000">
                                          <p:val>
                                            <p:strVal val="ppt_y+1"/>
                                          </p:val>
                                        </p:tav>
                                      </p:tavLst>
                                    </p:anim>
                                    <p:set>
                                      <p:cBhvr>
                                        <p:cTn id="32" dur="1" fill="hold">
                                          <p:stCondLst>
                                            <p:cond delay="999"/>
                                          </p:stCondLst>
                                        </p:cTn>
                                        <p:tgtEl>
                                          <p:spTgt spid="6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64"/>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dissolv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dissolve">
                                      <p:cBhvr>
                                        <p:cTn id="48" dur="500"/>
                                        <p:tgtEl>
                                          <p:spTgt spid="28"/>
                                        </p:tgtEl>
                                      </p:cBhvr>
                                    </p:animEffect>
                                  </p:childTnLst>
                                </p:cTn>
                              </p:par>
                              <p:par>
                                <p:cTn id="49" presetID="1" presetClass="exit" presetSubtype="0" fill="hold" nodeType="withEffect">
                                  <p:stCondLst>
                                    <p:cond delay="0"/>
                                  </p:stCondLst>
                                  <p:childTnLst>
                                    <p:set>
                                      <p:cBhvr>
                                        <p:cTn id="50" dur="1" fill="hold">
                                          <p:stCondLst>
                                            <p:cond delay="0"/>
                                          </p:stCondLst>
                                        </p:cTn>
                                        <p:tgtEl>
                                          <p:spTgt spid="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dissolve">
                                      <p:cBhvr>
                                        <p:cTn id="55" dur="500"/>
                                        <p:tgtEl>
                                          <p:spTgt spid="54"/>
                                        </p:tgtEl>
                                      </p:cBhvr>
                                    </p:animEffect>
                                  </p:childTnLst>
                                </p:cTn>
                              </p:par>
                              <p:par>
                                <p:cTn id="56" presetID="1" presetClass="exit" presetSubtype="0" fill="hold" nodeType="withEffect">
                                  <p:stCondLst>
                                    <p:cond delay="0"/>
                                  </p:stCondLst>
                                  <p:childTnLst>
                                    <p:set>
                                      <p:cBhvr>
                                        <p:cTn id="57" dur="1" fill="hold">
                                          <p:stCondLst>
                                            <p:cond delay="0"/>
                                          </p:stCondLst>
                                        </p:cTn>
                                        <p:tgtEl>
                                          <p:spTgt spid="2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dissolve">
                                      <p:cBhvr>
                                        <p:cTn id="62" dur="500"/>
                                        <p:tgtEl>
                                          <p:spTgt spid="8"/>
                                        </p:tgtEl>
                                      </p:cBhvr>
                                    </p:animEffect>
                                  </p:childTnLst>
                                </p:cTn>
                              </p:par>
                              <p:par>
                                <p:cTn id="63" presetID="1" presetClass="exit" presetSubtype="0" fill="hold" nodeType="withEffect">
                                  <p:stCondLst>
                                    <p:cond delay="0"/>
                                  </p:stCondLst>
                                  <p:childTnLst>
                                    <p:set>
                                      <p:cBhvr>
                                        <p:cTn id="64"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2FFA7-94C0-2CB6-FDD5-CCF3722947D1}"/>
              </a:ext>
            </a:extLst>
          </p:cNvPr>
          <p:cNvSpPr>
            <a:spLocks noGrp="1"/>
          </p:cNvSpPr>
          <p:nvPr>
            <p:ph type="title"/>
          </p:nvPr>
        </p:nvSpPr>
        <p:spPr>
          <a:xfrm>
            <a:off x="163863" y="76376"/>
            <a:ext cx="5825422" cy="246542"/>
          </a:xfrm>
        </p:spPr>
        <p:txBody>
          <a:bodyPr/>
          <a:lstStyle/>
          <a:p>
            <a:r>
              <a:rPr lang="en-AU" dirty="0"/>
              <a:t>FALMM Model</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54776C0-F60B-BC60-283F-E5E19572505B}"/>
                  </a:ext>
                </a:extLst>
              </p:cNvPr>
              <p:cNvSpPr>
                <a:spLocks noGrp="1"/>
              </p:cNvSpPr>
              <p:nvPr>
                <p:ph type="body" idx="1"/>
              </p:nvPr>
            </p:nvSpPr>
            <p:spPr>
              <a:xfrm>
                <a:off x="429279" y="434975"/>
                <a:ext cx="5294589" cy="3059299"/>
              </a:xfrm>
            </p:spPr>
            <p:txBody>
              <a:bodyPr numCol="1"/>
              <a:lstStyle/>
              <a:p>
                <a:r>
                  <a:rPr lang="en-AU" sz="1050" dirty="0">
                    <a:solidFill>
                      <a:schemeClr val="tx1"/>
                    </a:solidFill>
                    <a:latin typeface="+mn-lt"/>
                  </a:rPr>
                  <a:t>The notation for an FA model of order 𝑘 for the vector of VEI effects (</a:t>
                </a:r>
                <a14:m>
                  <m:oMath xmlns:m="http://schemas.openxmlformats.org/officeDocument/2006/math">
                    <m:sSub>
                      <m:sSubPr>
                        <m:ctrlPr>
                          <a:rPr lang="en-US" sz="1050" i="1" smtClean="0">
                            <a:solidFill>
                              <a:schemeClr val="tx1"/>
                            </a:solidFill>
                            <a:latin typeface="Cambria Math" panose="02040503050406030204" pitchFamily="18" charset="0"/>
                          </a:rPr>
                        </m:ctrlPr>
                      </m:sSubPr>
                      <m:e>
                        <m:r>
                          <a:rPr lang="en-AU" sz="1050" b="1" i="1">
                            <a:solidFill>
                              <a:schemeClr val="tx1"/>
                            </a:solidFill>
                            <a:latin typeface="Cambria Math" panose="02040503050406030204" pitchFamily="18" charset="0"/>
                          </a:rPr>
                          <m:t>𝒖</m:t>
                        </m:r>
                      </m:e>
                      <m:sub>
                        <m:r>
                          <a:rPr lang="en-AU" sz="1050" i="1">
                            <a:solidFill>
                              <a:schemeClr val="tx1"/>
                            </a:solidFill>
                            <a:latin typeface="Cambria Math" panose="02040503050406030204" pitchFamily="18" charset="0"/>
                          </a:rPr>
                          <m:t>𝑔</m:t>
                        </m:r>
                      </m:sub>
                    </m:sSub>
                  </m:oMath>
                </a14:m>
                <a:r>
                  <a:rPr lang="en-AU" sz="1050" dirty="0">
                    <a:solidFill>
                      <a:schemeClr val="tx1"/>
                    </a:solidFill>
                    <a:latin typeface="+mn-lt"/>
                  </a:rPr>
                  <a:t>) can be written as, </a:t>
                </a:r>
              </a:p>
              <a:p>
                <a:pPr algn="just">
                  <a:lnSpc>
                    <a:spcPct val="150000"/>
                  </a:lnSpc>
                  <a:buClr>
                    <a:srgbClr val="203764"/>
                  </a:buClr>
                </a:pPr>
                <a14:m>
                  <m:oMathPara xmlns:m="http://schemas.openxmlformats.org/officeDocument/2006/math">
                    <m:oMathParaPr>
                      <m:jc m:val="centerGroup"/>
                    </m:oMathParaPr>
                    <m:oMath xmlns:m="http://schemas.openxmlformats.org/officeDocument/2006/math">
                      <m:sSub>
                        <m:sSubPr>
                          <m:ctrlPr>
                            <a:rPr lang="en-US" sz="1050" i="1" smtClean="0">
                              <a:solidFill>
                                <a:srgbClr val="E5117E"/>
                              </a:solidFill>
                              <a:latin typeface="Cambria Math" panose="02040503050406030204" pitchFamily="18" charset="0"/>
                            </a:rPr>
                          </m:ctrlPr>
                        </m:sSubPr>
                        <m:e>
                          <m:r>
                            <a:rPr lang="en-AU" sz="1050" b="1" i="1">
                              <a:solidFill>
                                <a:srgbClr val="E5117E"/>
                              </a:solidFill>
                              <a:latin typeface="Cambria Math" panose="02040503050406030204" pitchFamily="18" charset="0"/>
                            </a:rPr>
                            <m:t>𝒖</m:t>
                          </m:r>
                        </m:e>
                        <m:sub>
                          <m:r>
                            <a:rPr lang="en-AU" sz="1050" i="1">
                              <a:solidFill>
                                <a:srgbClr val="E5117E"/>
                              </a:solidFill>
                              <a:latin typeface="Cambria Math" panose="02040503050406030204" pitchFamily="18" charset="0"/>
                            </a:rPr>
                            <m:t>𝑔</m:t>
                          </m:r>
                        </m:sub>
                      </m:sSub>
                      <m:r>
                        <a:rPr lang="en-AU" sz="1050" b="0" i="1" smtClean="0">
                          <a:solidFill>
                            <a:srgbClr val="E5117E"/>
                          </a:solidFill>
                          <a:latin typeface="Cambria Math" panose="02040503050406030204" pitchFamily="18" charset="0"/>
                        </a:rPr>
                        <m:t>=</m:t>
                      </m:r>
                      <m:d>
                        <m:dPr>
                          <m:ctrlPr>
                            <a:rPr lang="en-AU" sz="1050" b="0" i="1" smtClean="0">
                              <a:solidFill>
                                <a:srgbClr val="E5117E"/>
                              </a:solidFill>
                              <a:latin typeface="Cambria Math" panose="02040503050406030204" pitchFamily="18" charset="0"/>
                              <a:ea typeface="Cambria Math" panose="02040503050406030204" pitchFamily="18" charset="0"/>
                            </a:rPr>
                          </m:ctrlPr>
                        </m:dPr>
                        <m:e>
                          <m:r>
                            <a:rPr lang="el-GR" sz="1050" b="1" i="0" smtClean="0">
                              <a:solidFill>
                                <a:srgbClr val="E5117E"/>
                              </a:solidFill>
                              <a:latin typeface="Cambria Math" panose="02040503050406030204" pitchFamily="18" charset="0"/>
                              <a:ea typeface="Cambria Math" panose="02040503050406030204" pitchFamily="18" charset="0"/>
                            </a:rPr>
                            <m:t>𝚲</m:t>
                          </m:r>
                          <m:r>
                            <a:rPr lang="en-AU" sz="1050" b="0" i="1" smtClean="0">
                              <a:solidFill>
                                <a:srgbClr val="E5117E"/>
                              </a:solidFill>
                              <a:latin typeface="Cambria Math" panose="02040503050406030204" pitchFamily="18" charset="0"/>
                              <a:ea typeface="Cambria Math" panose="02040503050406030204" pitchFamily="18" charset="0"/>
                            </a:rPr>
                            <m:t> ⨂</m:t>
                          </m:r>
                          <m:sSub>
                            <m:sSubPr>
                              <m:ctrlPr>
                                <a:rPr lang="en-AU" sz="1050" b="0" i="1" smtClean="0">
                                  <a:solidFill>
                                    <a:srgbClr val="E5117E"/>
                                  </a:solidFill>
                                  <a:latin typeface="Cambria Math" panose="02040503050406030204" pitchFamily="18" charset="0"/>
                                  <a:ea typeface="Cambria Math" panose="02040503050406030204" pitchFamily="18" charset="0"/>
                                </a:rPr>
                              </m:ctrlPr>
                            </m:sSubPr>
                            <m:e>
                              <m:r>
                                <a:rPr lang="en-AU" sz="1050" b="1" i="0" smtClean="0">
                                  <a:solidFill>
                                    <a:srgbClr val="E5117E"/>
                                  </a:solidFill>
                                  <a:latin typeface="Cambria Math" panose="02040503050406030204" pitchFamily="18" charset="0"/>
                                  <a:ea typeface="Cambria Math" panose="02040503050406030204" pitchFamily="18" charset="0"/>
                                </a:rPr>
                                <m:t> </m:t>
                              </m:r>
                              <m:r>
                                <a:rPr lang="en-AU" sz="1050" b="1" i="0" smtClean="0">
                                  <a:solidFill>
                                    <a:srgbClr val="E5117E"/>
                                  </a:solidFill>
                                  <a:latin typeface="Cambria Math" panose="02040503050406030204" pitchFamily="18" charset="0"/>
                                  <a:ea typeface="Cambria Math" panose="02040503050406030204" pitchFamily="18" charset="0"/>
                                </a:rPr>
                                <m:t>𝐈</m:t>
                              </m:r>
                            </m:e>
                            <m:sub>
                              <m:r>
                                <a:rPr lang="en-AU" sz="1050" b="0" i="1" smtClean="0">
                                  <a:solidFill>
                                    <a:srgbClr val="E5117E"/>
                                  </a:solidFill>
                                  <a:latin typeface="Cambria Math" panose="02040503050406030204" pitchFamily="18" charset="0"/>
                                  <a:ea typeface="Cambria Math" panose="02040503050406030204" pitchFamily="18" charset="0"/>
                                </a:rPr>
                                <m:t>𝑚</m:t>
                              </m:r>
                            </m:sub>
                          </m:sSub>
                        </m:e>
                      </m:d>
                      <m:r>
                        <a:rPr lang="en-AU" sz="1050" b="1" i="1" smtClean="0">
                          <a:solidFill>
                            <a:srgbClr val="E5117E"/>
                          </a:solidFill>
                          <a:latin typeface="Cambria Math" panose="02040503050406030204" pitchFamily="18" charset="0"/>
                          <a:ea typeface="Cambria Math" panose="02040503050406030204" pitchFamily="18" charset="0"/>
                        </a:rPr>
                        <m:t>𝒇</m:t>
                      </m:r>
                      <m:r>
                        <a:rPr lang="en-AU" sz="1050" b="0" i="1" smtClean="0">
                          <a:solidFill>
                            <a:srgbClr val="E5117E"/>
                          </a:solidFill>
                          <a:latin typeface="Cambria Math" panose="02040503050406030204" pitchFamily="18" charset="0"/>
                          <a:ea typeface="Cambria Math" panose="02040503050406030204" pitchFamily="18" charset="0"/>
                        </a:rPr>
                        <m:t>+ </m:t>
                      </m:r>
                      <m:r>
                        <a:rPr lang="en-AU" sz="1050" b="1" i="1" smtClean="0">
                          <a:solidFill>
                            <a:srgbClr val="E5117E"/>
                          </a:solidFill>
                          <a:latin typeface="Cambria Math" panose="02040503050406030204" pitchFamily="18" charset="0"/>
                          <a:ea typeface="Cambria Math" panose="02040503050406030204" pitchFamily="18" charset="0"/>
                        </a:rPr>
                        <m:t>𝜹</m:t>
                      </m:r>
                    </m:oMath>
                  </m:oMathPara>
                </a14:m>
                <a:endParaRPr lang="en-AU" sz="1050" dirty="0">
                  <a:solidFill>
                    <a:srgbClr val="E5117E"/>
                  </a:solidFill>
                  <a:latin typeface="+mn-lt"/>
                </a:endParaRPr>
              </a:p>
              <a:p>
                <a:r>
                  <a:rPr lang="en-AU" sz="1050" dirty="0">
                    <a:solidFill>
                      <a:schemeClr val="tx1"/>
                    </a:solidFill>
                    <a:latin typeface="+mn-lt"/>
                  </a:rPr>
                  <a:t>Where:</a:t>
                </a:r>
              </a:p>
              <a:p>
                <a:pPr marL="285750" indent="-285750">
                  <a:buFont typeface="Arial" panose="020B0604020202020204" pitchFamily="34" charset="0"/>
                  <a:buChar char="•"/>
                </a:pPr>
                <a:r>
                  <a:rPr lang="en-AU" sz="1050" dirty="0">
                    <a:solidFill>
                      <a:schemeClr val="tx1"/>
                    </a:solidFill>
                    <a:latin typeface="+mn-lt"/>
                  </a:rPr>
                  <a:t>𝚲 is the </a:t>
                </a:r>
                <a:r>
                  <a:rPr lang="en-AU" sz="1050" b="1" dirty="0">
                    <a:solidFill>
                      <a:schemeClr val="tx1"/>
                    </a:solidFill>
                    <a:latin typeface="+mn-lt"/>
                  </a:rPr>
                  <a:t>𝑡</a:t>
                </a:r>
                <a:r>
                  <a:rPr lang="en-AU" sz="1050" dirty="0">
                    <a:solidFill>
                      <a:schemeClr val="tx1"/>
                    </a:solidFill>
                    <a:latin typeface="+mn-lt"/>
                  </a:rPr>
                  <a:t>×</a:t>
                </a:r>
                <a:r>
                  <a:rPr lang="en-AU" sz="1050" b="1" dirty="0">
                    <a:solidFill>
                      <a:schemeClr val="tx1"/>
                    </a:solidFill>
                    <a:latin typeface="+mn-lt"/>
                  </a:rPr>
                  <a:t>𝑘 matrix of environment loadings</a:t>
                </a:r>
                <a:r>
                  <a:rPr lang="en-AU" sz="1050" dirty="0">
                    <a:solidFill>
                      <a:schemeClr val="tx1"/>
                    </a:solidFill>
                    <a:latin typeface="+mn-lt"/>
                  </a:rPr>
                  <a:t> for individual factors; </a:t>
                </a:r>
              </a:p>
              <a:p>
                <a:pPr marL="285750" indent="-285750">
                  <a:buFont typeface="Arial" panose="020B0604020202020204" pitchFamily="34" charset="0"/>
                  <a:buChar char="•"/>
                </a:pPr>
                <a:r>
                  <a:rPr lang="en-AU" sz="1050" dirty="0">
                    <a:solidFill>
                      <a:schemeClr val="tx1"/>
                    </a:solidFill>
                    <a:latin typeface="+mn-lt"/>
                  </a:rPr>
                  <a:t>𝒇 is the </a:t>
                </a:r>
                <a:r>
                  <a:rPr lang="en-AU" sz="1050" b="1" dirty="0">
                    <a:solidFill>
                      <a:schemeClr val="tx1"/>
                    </a:solidFill>
                    <a:latin typeface="+mn-lt"/>
                  </a:rPr>
                  <a:t>𝑚𝑘-vector of variety scores </a:t>
                </a:r>
                <a:r>
                  <a:rPr lang="en-AU" sz="1050" dirty="0">
                    <a:solidFill>
                      <a:schemeClr val="tx1"/>
                    </a:solidFill>
                    <a:latin typeface="+mn-lt"/>
                  </a:rPr>
                  <a:t>(ordered as varieties within factors); </a:t>
                </a:r>
              </a:p>
              <a:p>
                <a:pPr marL="285750" indent="-285750">
                  <a:buFont typeface="Arial" panose="020B0604020202020204" pitchFamily="34" charset="0"/>
                  <a:buChar char="•"/>
                </a:pPr>
                <a:r>
                  <a:rPr lang="en-AU" sz="1050" dirty="0">
                    <a:solidFill>
                      <a:schemeClr val="tx1"/>
                    </a:solidFill>
                    <a:latin typeface="+mn-lt"/>
                  </a:rPr>
                  <a:t>and 𝜹 is the </a:t>
                </a:r>
                <a:r>
                  <a:rPr lang="en-AU" sz="1050" b="1" dirty="0">
                    <a:solidFill>
                      <a:schemeClr val="tx1"/>
                    </a:solidFill>
                    <a:latin typeface="+mn-lt"/>
                  </a:rPr>
                  <a:t>𝑚𝑡-vector of VEI lack of fit effects</a:t>
                </a:r>
                <a:r>
                  <a:rPr lang="en-AU" sz="1050" dirty="0">
                    <a:solidFill>
                      <a:schemeClr val="tx1"/>
                    </a:solidFill>
                    <a:latin typeface="+mn-lt"/>
                  </a:rPr>
                  <a:t>.</a:t>
                </a:r>
              </a:p>
              <a:p>
                <a:endParaRPr lang="en-AU" sz="1050" dirty="0">
                  <a:solidFill>
                    <a:schemeClr val="tx1"/>
                  </a:solidFill>
                  <a:latin typeface="+mn-lt"/>
                </a:endParaRPr>
              </a:p>
              <a:p>
                <a:r>
                  <a:rPr lang="en-AU" sz="1050" dirty="0">
                    <a:solidFill>
                      <a:schemeClr val="tx1"/>
                    </a:solidFill>
                    <a:latin typeface="+mn-lt"/>
                  </a:rPr>
                  <a:t>Furthermore, it is assumed that, </a:t>
                </a:r>
              </a:p>
              <a:p>
                <a:pPr>
                  <a:lnSpc>
                    <a:spcPct val="150000"/>
                  </a:lnSpc>
                </a:pPr>
                <a14:m>
                  <m:oMathPara xmlns:m="http://schemas.openxmlformats.org/officeDocument/2006/math">
                    <m:oMathParaPr>
                      <m:jc m:val="centerGroup"/>
                    </m:oMathParaPr>
                    <m:oMath xmlns:m="http://schemas.openxmlformats.org/officeDocument/2006/math">
                      <m:m>
                        <m:mPr>
                          <m:mcs>
                            <m:mc>
                              <m:mcPr>
                                <m:count m:val="3"/>
                                <m:mcJc m:val="center"/>
                              </m:mcPr>
                            </m:mc>
                          </m:mcs>
                          <m:ctrlPr>
                            <a:rPr lang="en-AU" sz="1050" i="1" smtClean="0">
                              <a:solidFill>
                                <a:srgbClr val="E5117E"/>
                              </a:solidFill>
                              <a:latin typeface="Cambria Math" panose="02040503050406030204" pitchFamily="18" charset="0"/>
                              <a:ea typeface="Cambria Math" panose="02040503050406030204" pitchFamily="18" charset="0"/>
                            </a:rPr>
                          </m:ctrlPr>
                        </m:mPr>
                        <m:mr>
                          <m:e>
                            <m:r>
                              <m:rPr>
                                <m:sty m:val="p"/>
                              </m:rPr>
                              <a:rPr lang="en-AU" sz="1050" i="1">
                                <a:solidFill>
                                  <a:srgbClr val="E5117E"/>
                                </a:solidFill>
                                <a:latin typeface="Cambria Math" panose="02040503050406030204" pitchFamily="18" charset="0"/>
                              </a:rPr>
                              <m:t>v</m:t>
                            </m:r>
                            <m:r>
                              <m:rPr>
                                <m:sty m:val="p"/>
                              </m:rPr>
                              <a:rPr lang="en-AU" sz="1050">
                                <a:solidFill>
                                  <a:srgbClr val="E5117E"/>
                                </a:solidFill>
                                <a:latin typeface="Cambria Math" panose="02040503050406030204" pitchFamily="18" charset="0"/>
                              </a:rPr>
                              <m:t>ar</m:t>
                            </m:r>
                            <m:d>
                              <m:dPr>
                                <m:ctrlPr>
                                  <a:rPr lang="en-AU" sz="1050" i="1">
                                    <a:solidFill>
                                      <a:srgbClr val="E5117E"/>
                                    </a:solidFill>
                                    <a:latin typeface="Cambria Math" panose="02040503050406030204" pitchFamily="18" charset="0"/>
                                  </a:rPr>
                                </m:ctrlPr>
                              </m:dPr>
                              <m:e>
                                <m:r>
                                  <a:rPr lang="en-AU" sz="1050" b="1" i="1">
                                    <a:solidFill>
                                      <a:srgbClr val="E5117E"/>
                                    </a:solidFill>
                                    <a:latin typeface="Cambria Math" panose="02040503050406030204" pitchFamily="18" charset="0"/>
                                  </a:rPr>
                                  <m:t>𝒇</m:t>
                                </m:r>
                              </m:e>
                            </m:d>
                            <m:r>
                              <a:rPr lang="en-AU" sz="1050" i="1">
                                <a:solidFill>
                                  <a:srgbClr val="E5117E"/>
                                </a:solidFill>
                                <a:latin typeface="Cambria Math" panose="02040503050406030204" pitchFamily="18" charset="0"/>
                              </a:rPr>
                              <m:t>=</m:t>
                            </m:r>
                            <m:r>
                              <a:rPr lang="en-AU" sz="1050" b="1">
                                <a:solidFill>
                                  <a:srgbClr val="E5117E"/>
                                </a:solidFill>
                                <a:latin typeface="Cambria Math" panose="02040503050406030204" pitchFamily="18" charset="0"/>
                              </a:rPr>
                              <m:t>𝐃</m:t>
                            </m:r>
                            <m:r>
                              <a:rPr lang="en-AU" sz="1050" b="1" i="1">
                                <a:solidFill>
                                  <a:srgbClr val="E5117E"/>
                                </a:solidFill>
                                <a:latin typeface="Cambria Math" panose="02040503050406030204" pitchFamily="18" charset="0"/>
                              </a:rPr>
                              <m:t> </m:t>
                            </m:r>
                            <m:r>
                              <a:rPr lang="en-AU" sz="1050" i="1">
                                <a:solidFill>
                                  <a:srgbClr val="E5117E"/>
                                </a:solidFill>
                                <a:latin typeface="Cambria Math" panose="02040503050406030204" pitchFamily="18" charset="0"/>
                                <a:ea typeface="Cambria Math" panose="02040503050406030204" pitchFamily="18" charset="0"/>
                              </a:rPr>
                              <m:t>⨂</m:t>
                            </m:r>
                            <m:sSub>
                              <m:sSubPr>
                                <m:ctrlPr>
                                  <a:rPr lang="en-AU" sz="1050" i="1">
                                    <a:solidFill>
                                      <a:srgbClr val="E5117E"/>
                                    </a:solidFill>
                                    <a:latin typeface="Cambria Math" panose="02040503050406030204" pitchFamily="18" charset="0"/>
                                    <a:ea typeface="Cambria Math" panose="02040503050406030204" pitchFamily="18" charset="0"/>
                                  </a:rPr>
                                </m:ctrlPr>
                              </m:sSubPr>
                              <m:e>
                                <m:r>
                                  <a:rPr lang="en-AU" sz="1050" i="1">
                                    <a:solidFill>
                                      <a:srgbClr val="E5117E"/>
                                    </a:solidFill>
                                    <a:latin typeface="Cambria Math" panose="02040503050406030204" pitchFamily="18" charset="0"/>
                                    <a:ea typeface="Cambria Math" panose="02040503050406030204" pitchFamily="18" charset="0"/>
                                  </a:rPr>
                                  <m:t> </m:t>
                                </m:r>
                                <m:r>
                                  <a:rPr lang="en-AU" sz="1050" b="1" i="0">
                                    <a:solidFill>
                                      <a:srgbClr val="E5117E"/>
                                    </a:solidFill>
                                    <a:latin typeface="Cambria Math" panose="02040503050406030204" pitchFamily="18" charset="0"/>
                                    <a:ea typeface="Cambria Math" panose="02040503050406030204" pitchFamily="18" charset="0"/>
                                  </a:rPr>
                                  <m:t>𝐈</m:t>
                                </m:r>
                              </m:e>
                              <m:sub>
                                <m:r>
                                  <a:rPr lang="en-AU" sz="1050" i="1">
                                    <a:solidFill>
                                      <a:srgbClr val="E5117E"/>
                                    </a:solidFill>
                                    <a:latin typeface="Cambria Math" panose="02040503050406030204" pitchFamily="18" charset="0"/>
                                    <a:ea typeface="Cambria Math" panose="02040503050406030204" pitchFamily="18" charset="0"/>
                                  </a:rPr>
                                  <m:t>𝑚</m:t>
                                </m:r>
                              </m:sub>
                            </m:sSub>
                          </m:e>
                          <m:e>
                            <m:r>
                              <a:rPr lang="en-AU" sz="1050" b="0" i="1" smtClean="0">
                                <a:solidFill>
                                  <a:srgbClr val="E5117E"/>
                                </a:solidFill>
                                <a:latin typeface="Cambria Math" panose="02040503050406030204" pitchFamily="18" charset="0"/>
                                <a:ea typeface="Cambria Math" panose="02040503050406030204" pitchFamily="18" charset="0"/>
                              </a:rPr>
                              <m:t> </m:t>
                            </m:r>
                          </m:e>
                          <m:e>
                            <m:r>
                              <m:rPr>
                                <m:sty m:val="p"/>
                              </m:rPr>
                              <a:rPr lang="en-AU" sz="1050">
                                <a:solidFill>
                                  <a:srgbClr val="E5117E"/>
                                </a:solidFill>
                                <a:latin typeface="Cambria Math" panose="02040503050406030204" pitchFamily="18" charset="0"/>
                              </a:rPr>
                              <m:t>var</m:t>
                            </m:r>
                            <m:d>
                              <m:dPr>
                                <m:ctrlPr>
                                  <a:rPr lang="en-AU" sz="1050" i="1">
                                    <a:solidFill>
                                      <a:srgbClr val="E5117E"/>
                                    </a:solidFill>
                                    <a:latin typeface="Cambria Math" panose="02040503050406030204" pitchFamily="18" charset="0"/>
                                  </a:rPr>
                                </m:ctrlPr>
                              </m:dPr>
                              <m:e>
                                <m:r>
                                  <a:rPr lang="en-AU" sz="1050" b="1" i="1">
                                    <a:solidFill>
                                      <a:srgbClr val="E5117E"/>
                                    </a:solidFill>
                                    <a:latin typeface="Cambria Math" panose="02040503050406030204" pitchFamily="18" charset="0"/>
                                    <a:ea typeface="Cambria Math" panose="02040503050406030204" pitchFamily="18" charset="0"/>
                                  </a:rPr>
                                  <m:t>𝛅</m:t>
                                </m:r>
                              </m:e>
                            </m:d>
                            <m:r>
                              <a:rPr lang="en-AU" sz="1050" i="1">
                                <a:solidFill>
                                  <a:srgbClr val="E5117E"/>
                                </a:solidFill>
                                <a:latin typeface="Cambria Math" panose="02040503050406030204" pitchFamily="18" charset="0"/>
                                <a:ea typeface="Cambria Math" panose="02040503050406030204" pitchFamily="18" charset="0"/>
                              </a:rPr>
                              <m:t>=</m:t>
                            </m:r>
                            <m:r>
                              <a:rPr lang="en-AU" sz="1050" i="1" smtClean="0">
                                <a:solidFill>
                                  <a:srgbClr val="E5117E"/>
                                </a:solidFill>
                                <a:latin typeface="Cambria Math" panose="02040503050406030204" pitchFamily="18" charset="0"/>
                                <a:ea typeface="Cambria Math" panose="02040503050406030204" pitchFamily="18" charset="0"/>
                              </a:rPr>
                              <m:t> </m:t>
                            </m:r>
                            <m:r>
                              <a:rPr lang="en-AU" sz="1050" b="1" i="1">
                                <a:solidFill>
                                  <a:srgbClr val="E5117E"/>
                                </a:solidFill>
                                <a:latin typeface="Cambria Math" panose="02040503050406030204" pitchFamily="18" charset="0"/>
                                <a:ea typeface="Cambria Math" panose="02040503050406030204" pitchFamily="18" charset="0"/>
                              </a:rPr>
                              <m:t>𝚿</m:t>
                            </m:r>
                            <m:r>
                              <a:rPr lang="en-AU" sz="1050" b="1" i="1">
                                <a:solidFill>
                                  <a:srgbClr val="E5117E"/>
                                </a:solidFill>
                                <a:latin typeface="Cambria Math" panose="02040503050406030204" pitchFamily="18" charset="0"/>
                                <a:ea typeface="Cambria Math" panose="02040503050406030204" pitchFamily="18" charset="0"/>
                              </a:rPr>
                              <m:t> </m:t>
                            </m:r>
                            <m:r>
                              <a:rPr lang="en-AU" sz="1050" i="1">
                                <a:solidFill>
                                  <a:srgbClr val="E5117E"/>
                                </a:solidFill>
                                <a:latin typeface="Cambria Math" panose="02040503050406030204" pitchFamily="18" charset="0"/>
                                <a:ea typeface="Cambria Math" panose="02040503050406030204" pitchFamily="18" charset="0"/>
                              </a:rPr>
                              <m:t>⨂</m:t>
                            </m:r>
                            <m:sSub>
                              <m:sSubPr>
                                <m:ctrlPr>
                                  <a:rPr lang="en-AU" sz="1050" i="1">
                                    <a:solidFill>
                                      <a:srgbClr val="E5117E"/>
                                    </a:solidFill>
                                    <a:latin typeface="Cambria Math" panose="02040503050406030204" pitchFamily="18" charset="0"/>
                                    <a:ea typeface="Cambria Math" panose="02040503050406030204" pitchFamily="18" charset="0"/>
                                  </a:rPr>
                                </m:ctrlPr>
                              </m:sSubPr>
                              <m:e>
                                <m:r>
                                  <a:rPr lang="en-AU" sz="1050" i="1">
                                    <a:solidFill>
                                      <a:srgbClr val="E5117E"/>
                                    </a:solidFill>
                                    <a:latin typeface="Cambria Math" panose="02040503050406030204" pitchFamily="18" charset="0"/>
                                    <a:ea typeface="Cambria Math" panose="02040503050406030204" pitchFamily="18" charset="0"/>
                                  </a:rPr>
                                  <m:t> </m:t>
                                </m:r>
                                <m:r>
                                  <a:rPr lang="en-AU" sz="1050" b="1" i="0">
                                    <a:solidFill>
                                      <a:srgbClr val="E5117E"/>
                                    </a:solidFill>
                                    <a:latin typeface="Cambria Math" panose="02040503050406030204" pitchFamily="18" charset="0"/>
                                    <a:ea typeface="Cambria Math" panose="02040503050406030204" pitchFamily="18" charset="0"/>
                                  </a:rPr>
                                  <m:t>𝐈</m:t>
                                </m:r>
                              </m:e>
                              <m:sub>
                                <m:r>
                                  <a:rPr lang="en-AU" sz="1050" i="1">
                                    <a:solidFill>
                                      <a:srgbClr val="E5117E"/>
                                    </a:solidFill>
                                    <a:latin typeface="Cambria Math" panose="02040503050406030204" pitchFamily="18" charset="0"/>
                                    <a:ea typeface="Cambria Math" panose="02040503050406030204" pitchFamily="18" charset="0"/>
                                  </a:rPr>
                                  <m:t>𝑚</m:t>
                                </m:r>
                              </m:sub>
                            </m:sSub>
                          </m:e>
                        </m:mr>
                      </m:m>
                    </m:oMath>
                  </m:oMathPara>
                </a14:m>
                <a:endParaRPr lang="en-AU" sz="1050" dirty="0">
                  <a:solidFill>
                    <a:schemeClr val="tx1"/>
                  </a:solidFill>
                  <a:latin typeface="+mn-lt"/>
                </a:endParaRPr>
              </a:p>
              <a:p>
                <a:r>
                  <a:rPr lang="en-AU" sz="1050" dirty="0">
                    <a:solidFill>
                      <a:schemeClr val="tx1"/>
                    </a:solidFill>
                    <a:latin typeface="+mn-lt"/>
                  </a:rPr>
                  <a:t>Where: </a:t>
                </a:r>
              </a:p>
              <a:p>
                <a:pPr marL="171450" indent="-171450">
                  <a:buFont typeface="Arial" panose="020B0604020202020204" pitchFamily="34" charset="0"/>
                  <a:buChar char="•"/>
                </a:pPr>
                <a14:m>
                  <m:oMath xmlns:m="http://schemas.openxmlformats.org/officeDocument/2006/math">
                    <m:r>
                      <a:rPr lang="en-AU" sz="1050" b="1" i="0" smtClean="0">
                        <a:solidFill>
                          <a:schemeClr val="tx1"/>
                        </a:solidFill>
                        <a:latin typeface="Cambria Math" panose="02040503050406030204" pitchFamily="18" charset="0"/>
                      </a:rPr>
                      <m:t>𝐃</m:t>
                    </m:r>
                  </m:oMath>
                </a14:m>
                <a:r>
                  <a:rPr lang="en-AU" sz="1050" dirty="0">
                    <a:solidFill>
                      <a:schemeClr val="tx1"/>
                    </a:solidFill>
                    <a:latin typeface="+mn-lt"/>
                  </a:rPr>
                  <a:t> is a </a:t>
                </a:r>
                <a14:m>
                  <m:oMath xmlns:m="http://schemas.openxmlformats.org/officeDocument/2006/math">
                    <m:r>
                      <a:rPr lang="en-AU" sz="1050" b="0" i="1" smtClean="0">
                        <a:solidFill>
                          <a:schemeClr val="tx1"/>
                        </a:solidFill>
                        <a:latin typeface="Cambria Math" panose="02040503050406030204" pitchFamily="18" charset="0"/>
                      </a:rPr>
                      <m:t>𝑘</m:t>
                    </m:r>
                    <m:r>
                      <a:rPr lang="en-AU" sz="1050" b="0" i="1" smtClean="0">
                        <a:solidFill>
                          <a:schemeClr val="tx1"/>
                        </a:solidFill>
                        <a:latin typeface="Cambria Math" panose="02040503050406030204" pitchFamily="18" charset="0"/>
                        <a:ea typeface="Cambria Math" panose="02040503050406030204" pitchFamily="18" charset="0"/>
                      </a:rPr>
                      <m:t>×</m:t>
                    </m:r>
                    <m:r>
                      <a:rPr lang="en-AU" sz="1050" b="0" i="1" smtClean="0">
                        <a:solidFill>
                          <a:schemeClr val="tx1"/>
                        </a:solidFill>
                        <a:latin typeface="Cambria Math" panose="02040503050406030204" pitchFamily="18" charset="0"/>
                        <a:ea typeface="Cambria Math" panose="02040503050406030204" pitchFamily="18" charset="0"/>
                      </a:rPr>
                      <m:t>𝑘</m:t>
                    </m:r>
                  </m:oMath>
                </a14:m>
                <a:r>
                  <a:rPr lang="en-AU" sz="1050" dirty="0">
                    <a:solidFill>
                      <a:schemeClr val="tx1"/>
                    </a:solidFill>
                    <a:latin typeface="+mn-lt"/>
                  </a:rPr>
                  <a:t> symmetric positive definite matrix that will be referred to as the factor score variance matrix; </a:t>
                </a:r>
              </a:p>
              <a:p>
                <a:pPr marL="171450" indent="-171450">
                  <a:buFont typeface="Arial" panose="020B0604020202020204" pitchFamily="34" charset="0"/>
                  <a:buChar char="•"/>
                </a:pPr>
                <a:r>
                  <a:rPr lang="en-AU" sz="1050" dirty="0">
                    <a:solidFill>
                      <a:schemeClr val="tx1"/>
                    </a:solidFill>
                    <a:latin typeface="+mn-lt"/>
                  </a:rPr>
                  <a:t>And </a:t>
                </a:r>
                <a14:m>
                  <m:oMath xmlns:m="http://schemas.openxmlformats.org/officeDocument/2006/math">
                    <m:r>
                      <a:rPr lang="en-AU" sz="1050" b="1" i="1" smtClean="0">
                        <a:solidFill>
                          <a:schemeClr val="tx1"/>
                        </a:solidFill>
                        <a:latin typeface="Cambria Math" panose="02040503050406030204" pitchFamily="18" charset="0"/>
                        <a:ea typeface="Cambria Math" panose="02040503050406030204" pitchFamily="18" charset="0"/>
                      </a:rPr>
                      <m:t>𝚿</m:t>
                    </m:r>
                  </m:oMath>
                </a14:m>
                <a:r>
                  <a:rPr lang="en-AU" sz="1050" dirty="0">
                    <a:solidFill>
                      <a:schemeClr val="tx1"/>
                    </a:solidFill>
                    <a:latin typeface="+mn-lt"/>
                  </a:rPr>
                  <a:t> is a </a:t>
                </a:r>
                <a14:m>
                  <m:oMath xmlns:m="http://schemas.openxmlformats.org/officeDocument/2006/math">
                    <m:r>
                      <a:rPr lang="en-AU" sz="1050" b="0" i="1" smtClean="0">
                        <a:solidFill>
                          <a:schemeClr val="tx1"/>
                        </a:solidFill>
                        <a:latin typeface="Cambria Math" panose="02040503050406030204" pitchFamily="18" charset="0"/>
                        <a:ea typeface="Cambria Math" panose="02040503050406030204" pitchFamily="18" charset="0"/>
                      </a:rPr>
                      <m:t>𝑡</m:t>
                    </m:r>
                    <m:r>
                      <a:rPr lang="en-AU" sz="1050" i="1">
                        <a:solidFill>
                          <a:schemeClr val="tx1"/>
                        </a:solidFill>
                        <a:latin typeface="Cambria Math" panose="02040503050406030204" pitchFamily="18" charset="0"/>
                        <a:ea typeface="Cambria Math" panose="02040503050406030204" pitchFamily="18" charset="0"/>
                      </a:rPr>
                      <m:t>×</m:t>
                    </m:r>
                    <m:r>
                      <a:rPr lang="en-AU" sz="1050" b="0" i="1" smtClean="0">
                        <a:solidFill>
                          <a:schemeClr val="tx1"/>
                        </a:solidFill>
                        <a:latin typeface="Cambria Math" panose="02040503050406030204" pitchFamily="18" charset="0"/>
                        <a:ea typeface="Cambria Math" panose="02040503050406030204" pitchFamily="18" charset="0"/>
                      </a:rPr>
                      <m:t>𝑡</m:t>
                    </m:r>
                  </m:oMath>
                </a14:m>
                <a:r>
                  <a:rPr lang="en-AU" sz="1050" dirty="0">
                    <a:solidFill>
                      <a:schemeClr val="tx1"/>
                    </a:solidFill>
                    <a:latin typeface="+mn-lt"/>
                  </a:rPr>
                  <a:t> diagonal matrix with elements referred to as specific variances. </a:t>
                </a:r>
              </a:p>
              <a:p>
                <a:endParaRPr lang="en-AU" sz="1050" dirty="0">
                  <a:solidFill>
                    <a:schemeClr val="tx1"/>
                  </a:solidFill>
                  <a:latin typeface="+mn-lt"/>
                </a:endParaRPr>
              </a:p>
              <a:p>
                <a:r>
                  <a:rPr lang="en-AU" sz="1050" dirty="0">
                    <a:solidFill>
                      <a:schemeClr val="tx1"/>
                    </a:solidFill>
                    <a:latin typeface="+mn-lt"/>
                  </a:rPr>
                  <a:t>These lead to a variance matrix for the VEI effects of the form, </a:t>
                </a:r>
              </a:p>
              <a:p>
                <a:pPr>
                  <a:lnSpc>
                    <a:spcPct val="150000"/>
                  </a:lnSpc>
                </a:pPr>
                <a14:m>
                  <m:oMathPara xmlns:m="http://schemas.openxmlformats.org/officeDocument/2006/math">
                    <m:oMathParaPr>
                      <m:jc m:val="centerGroup"/>
                    </m:oMathParaPr>
                    <m:oMath xmlns:m="http://schemas.openxmlformats.org/officeDocument/2006/math">
                      <m:r>
                        <a:rPr lang="en-AU" sz="1050" b="0" i="1" smtClean="0">
                          <a:solidFill>
                            <a:srgbClr val="E5117E"/>
                          </a:solidFill>
                          <a:latin typeface="Cambria Math" panose="02040503050406030204" pitchFamily="18" charset="0"/>
                        </a:rPr>
                        <m:t>𝑣𝑎𝑟</m:t>
                      </m:r>
                      <m:d>
                        <m:dPr>
                          <m:ctrlPr>
                            <a:rPr lang="en-AU" sz="1050" b="0" i="1" smtClean="0">
                              <a:solidFill>
                                <a:srgbClr val="E5117E"/>
                              </a:solidFill>
                              <a:latin typeface="Cambria Math" panose="02040503050406030204" pitchFamily="18" charset="0"/>
                            </a:rPr>
                          </m:ctrlPr>
                        </m:dPr>
                        <m:e>
                          <m:sSub>
                            <m:sSubPr>
                              <m:ctrlPr>
                                <a:rPr lang="en-US" sz="1050" i="1">
                                  <a:solidFill>
                                    <a:srgbClr val="E5117E"/>
                                  </a:solidFill>
                                  <a:latin typeface="Cambria Math" panose="02040503050406030204" pitchFamily="18" charset="0"/>
                                </a:rPr>
                              </m:ctrlPr>
                            </m:sSubPr>
                            <m:e>
                              <m:r>
                                <a:rPr lang="en-AU" sz="1050" b="1" i="1">
                                  <a:solidFill>
                                    <a:srgbClr val="E5117E"/>
                                  </a:solidFill>
                                  <a:latin typeface="Cambria Math" panose="02040503050406030204" pitchFamily="18" charset="0"/>
                                </a:rPr>
                                <m:t>𝒖</m:t>
                              </m:r>
                            </m:e>
                            <m:sub>
                              <m:r>
                                <a:rPr lang="en-AU" sz="1050" i="1">
                                  <a:solidFill>
                                    <a:srgbClr val="E5117E"/>
                                  </a:solidFill>
                                  <a:latin typeface="Cambria Math" panose="02040503050406030204" pitchFamily="18" charset="0"/>
                                </a:rPr>
                                <m:t>𝑔</m:t>
                              </m:r>
                            </m:sub>
                          </m:sSub>
                        </m:e>
                      </m:d>
                      <m:r>
                        <a:rPr lang="en-AU" sz="1050" b="0" i="1" smtClean="0">
                          <a:solidFill>
                            <a:srgbClr val="E5117E"/>
                          </a:solidFill>
                          <a:latin typeface="Cambria Math" panose="02040503050406030204" pitchFamily="18" charset="0"/>
                        </a:rPr>
                        <m:t>= </m:t>
                      </m:r>
                      <m:d>
                        <m:dPr>
                          <m:ctrlPr>
                            <a:rPr lang="en-AU" sz="1050" i="1">
                              <a:solidFill>
                                <a:srgbClr val="E5117E"/>
                              </a:solidFill>
                              <a:latin typeface="Cambria Math" panose="02040503050406030204" pitchFamily="18" charset="0"/>
                              <a:ea typeface="Cambria Math" panose="02040503050406030204" pitchFamily="18" charset="0"/>
                            </a:rPr>
                          </m:ctrlPr>
                        </m:dPr>
                        <m:e>
                          <m:r>
                            <a:rPr lang="el-GR" sz="1050" b="1">
                              <a:solidFill>
                                <a:srgbClr val="E5117E"/>
                              </a:solidFill>
                              <a:latin typeface="Cambria Math" panose="02040503050406030204" pitchFamily="18" charset="0"/>
                              <a:ea typeface="Cambria Math" panose="02040503050406030204" pitchFamily="18" charset="0"/>
                            </a:rPr>
                            <m:t>𝚲</m:t>
                          </m:r>
                          <m:r>
                            <a:rPr lang="en-AU" sz="1050" b="1">
                              <a:solidFill>
                                <a:srgbClr val="E5117E"/>
                              </a:solidFill>
                              <a:latin typeface="Cambria Math" panose="02040503050406030204" pitchFamily="18" charset="0"/>
                            </a:rPr>
                            <m:t>𝐃</m:t>
                          </m:r>
                          <m:sSup>
                            <m:sSupPr>
                              <m:ctrlPr>
                                <a:rPr lang="en-AU" sz="1050" b="1" i="1" smtClean="0">
                                  <a:solidFill>
                                    <a:srgbClr val="E5117E"/>
                                  </a:solidFill>
                                  <a:latin typeface="Cambria Math" panose="02040503050406030204" pitchFamily="18" charset="0"/>
                                </a:rPr>
                              </m:ctrlPr>
                            </m:sSupPr>
                            <m:e>
                              <m:r>
                                <a:rPr lang="el-GR" sz="1050" b="1">
                                  <a:solidFill>
                                    <a:srgbClr val="E5117E"/>
                                  </a:solidFill>
                                  <a:latin typeface="Cambria Math" panose="02040503050406030204" pitchFamily="18" charset="0"/>
                                  <a:ea typeface="Cambria Math" panose="02040503050406030204" pitchFamily="18" charset="0"/>
                                </a:rPr>
                                <m:t>𝚲</m:t>
                              </m:r>
                            </m:e>
                            <m:sup>
                              <m:r>
                                <a:rPr lang="en-AU" sz="1050" b="1" i="1">
                                  <a:solidFill>
                                    <a:srgbClr val="E5117E"/>
                                  </a:solidFill>
                                  <a:latin typeface="Cambria Math" panose="02040503050406030204" pitchFamily="18" charset="0"/>
                                </a:rPr>
                                <m:t>⊤</m:t>
                              </m:r>
                            </m:sup>
                          </m:sSup>
                          <m:r>
                            <a:rPr lang="en-AU" sz="1050" b="1" i="1" smtClean="0">
                              <a:solidFill>
                                <a:srgbClr val="E5117E"/>
                              </a:solidFill>
                              <a:latin typeface="Cambria Math" panose="02040503050406030204" pitchFamily="18" charset="0"/>
                            </a:rPr>
                            <m:t>+</m:t>
                          </m:r>
                          <m:r>
                            <a:rPr lang="en-AU" sz="1050" b="1" i="1">
                              <a:solidFill>
                                <a:srgbClr val="E5117E"/>
                              </a:solidFill>
                              <a:latin typeface="Cambria Math" panose="02040503050406030204" pitchFamily="18" charset="0"/>
                              <a:ea typeface="Cambria Math" panose="02040503050406030204" pitchFamily="18" charset="0"/>
                            </a:rPr>
                            <m:t>𝚿</m:t>
                          </m:r>
                        </m:e>
                      </m:d>
                      <m:r>
                        <a:rPr lang="en-AU" sz="1050" b="0" i="1" smtClean="0">
                          <a:solidFill>
                            <a:srgbClr val="E5117E"/>
                          </a:solidFill>
                          <a:latin typeface="Cambria Math" panose="02040503050406030204" pitchFamily="18" charset="0"/>
                          <a:ea typeface="Cambria Math" panose="02040503050406030204" pitchFamily="18" charset="0"/>
                        </a:rPr>
                        <m:t> </m:t>
                      </m:r>
                      <m:r>
                        <a:rPr lang="en-AU" sz="1050" i="1">
                          <a:solidFill>
                            <a:srgbClr val="E5117E"/>
                          </a:solidFill>
                          <a:latin typeface="Cambria Math" panose="02040503050406030204" pitchFamily="18" charset="0"/>
                          <a:ea typeface="Cambria Math" panose="02040503050406030204" pitchFamily="18" charset="0"/>
                        </a:rPr>
                        <m:t>⨂</m:t>
                      </m:r>
                      <m:sSub>
                        <m:sSubPr>
                          <m:ctrlPr>
                            <a:rPr lang="en-AU" sz="1050" i="1">
                              <a:solidFill>
                                <a:srgbClr val="E5117E"/>
                              </a:solidFill>
                              <a:latin typeface="Cambria Math" panose="02040503050406030204" pitchFamily="18" charset="0"/>
                              <a:ea typeface="Cambria Math" panose="02040503050406030204" pitchFamily="18" charset="0"/>
                            </a:rPr>
                          </m:ctrlPr>
                        </m:sSubPr>
                        <m:e>
                          <m:r>
                            <a:rPr lang="en-AU" sz="1050" b="1">
                              <a:solidFill>
                                <a:srgbClr val="E5117E"/>
                              </a:solidFill>
                              <a:latin typeface="Cambria Math" panose="02040503050406030204" pitchFamily="18" charset="0"/>
                              <a:ea typeface="Cambria Math" panose="02040503050406030204" pitchFamily="18" charset="0"/>
                            </a:rPr>
                            <m:t> </m:t>
                          </m:r>
                          <m:r>
                            <a:rPr lang="en-AU" sz="1050" b="1">
                              <a:solidFill>
                                <a:srgbClr val="E5117E"/>
                              </a:solidFill>
                              <a:latin typeface="Cambria Math" panose="02040503050406030204" pitchFamily="18" charset="0"/>
                              <a:ea typeface="Cambria Math" panose="02040503050406030204" pitchFamily="18" charset="0"/>
                            </a:rPr>
                            <m:t>𝐈</m:t>
                          </m:r>
                        </m:e>
                        <m:sub>
                          <m:r>
                            <a:rPr lang="en-AU" sz="1050" i="1">
                              <a:solidFill>
                                <a:srgbClr val="E5117E"/>
                              </a:solidFill>
                              <a:latin typeface="Cambria Math" panose="02040503050406030204" pitchFamily="18" charset="0"/>
                              <a:ea typeface="Cambria Math" panose="02040503050406030204" pitchFamily="18" charset="0"/>
                            </a:rPr>
                            <m:t>𝑚</m:t>
                          </m:r>
                        </m:sub>
                      </m:sSub>
                    </m:oMath>
                  </m:oMathPara>
                </a14:m>
                <a:endParaRPr lang="en-AU" sz="1050" dirty="0">
                  <a:solidFill>
                    <a:schemeClr val="tx1"/>
                  </a:solidFill>
                  <a:latin typeface="+mn-lt"/>
                </a:endParaRPr>
              </a:p>
              <a:p>
                <a:endParaRPr lang="en-AU" sz="1050" dirty="0">
                  <a:solidFill>
                    <a:schemeClr val="tx1"/>
                  </a:solidFill>
                  <a:latin typeface="+mn-lt"/>
                </a:endParaRPr>
              </a:p>
            </p:txBody>
          </p:sp>
        </mc:Choice>
        <mc:Fallback xmlns="">
          <p:sp>
            <p:nvSpPr>
              <p:cNvPr id="3" name="Text Placeholder 2">
                <a:extLst>
                  <a:ext uri="{FF2B5EF4-FFF2-40B4-BE49-F238E27FC236}">
                    <a16:creationId xmlns:a16="http://schemas.microsoft.com/office/drawing/2014/main" id="{254776C0-F60B-BC60-283F-E5E19572505B}"/>
                  </a:ext>
                </a:extLst>
              </p:cNvPr>
              <p:cNvSpPr>
                <a:spLocks noGrp="1" noRot="1" noChangeAspect="1" noMove="1" noResize="1" noEditPoints="1" noAdjustHandles="1" noChangeArrowheads="1" noChangeShapeType="1" noTextEdit="1"/>
              </p:cNvSpPr>
              <p:nvPr>
                <p:ph type="body" idx="1"/>
              </p:nvPr>
            </p:nvSpPr>
            <p:spPr>
              <a:xfrm>
                <a:off x="429279" y="434975"/>
                <a:ext cx="5294589" cy="3059299"/>
              </a:xfrm>
              <a:blipFill>
                <a:blip r:embed="rId3"/>
                <a:stretch>
                  <a:fillRect l="-1675" t="-1653"/>
                </a:stretch>
              </a:blipFill>
            </p:spPr>
            <p:txBody>
              <a:bodyPr/>
              <a:lstStyle/>
              <a:p>
                <a:r>
                  <a:rPr lang="en-AU">
                    <a:noFill/>
                  </a:rPr>
                  <a:t> </a:t>
                </a:r>
              </a:p>
            </p:txBody>
          </p:sp>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3E778BF3-B2D4-8768-1C12-3B7718420CF6}"/>
                  </a:ext>
                </a:extLst>
              </p:cNvPr>
              <p:cNvGraphicFramePr>
                <a:graphicFrameLocks noChangeAspect="1"/>
              </p:cNvGraphicFramePr>
              <p:nvPr/>
            </p:nvGraphicFramePr>
            <p:xfrm>
              <a:off x="4295775" y="663575"/>
              <a:ext cx="1789946" cy="1506538"/>
            </p:xfrm>
            <a:graphic>
              <a:graphicData uri="http://schemas.microsoft.com/office/powerpoint/2016/slidezoom">
                <pslz:sldZm>
                  <pslz:sldZmObj sldId="293" cId="2840661035">
                    <pslz:zmPr id="{05354BB8-B41D-BC4C-A1CE-EC7074A7E220}" returnToParent="0"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1789946" cy="1506538"/>
                        </a:xfrm>
                        <a:prstGeom prst="rect">
                          <a:avLst/>
                        </a:prstGeom>
                        <a:ln w="3175">
                          <a:noFill/>
                        </a:ln>
                      </p166:spPr>
                    </pslz:zmPr>
                  </pslz:sldZmObj>
                </pslz:sldZm>
              </a:graphicData>
            </a:graphic>
          </p:graphicFrame>
        </mc:Choice>
        <mc:Fallback xmlns="">
          <p:pic>
            <p:nvPicPr>
              <p:cNvPr id="5" name="Slide Zoom 4">
                <a:hlinkClick r:id="rId5" action="ppaction://hlinksldjump"/>
                <a:extLst>
                  <a:ext uri="{FF2B5EF4-FFF2-40B4-BE49-F238E27FC236}">
                    <a16:creationId xmlns:a16="http://schemas.microsoft.com/office/drawing/2014/main" id="{3E778BF3-B2D4-8768-1C12-3B7718420CF6}"/>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4295775" y="663575"/>
                <a:ext cx="1789946" cy="1506538"/>
              </a:xfrm>
              <a:prstGeom prst="rect">
                <a:avLst/>
              </a:prstGeom>
              <a:ln w="3175">
                <a:noFill/>
              </a:ln>
            </p:spPr>
          </p:pic>
        </mc:Fallback>
      </mc:AlternateContent>
    </p:spTree>
    <p:extLst>
      <p:ext uri="{BB962C8B-B14F-4D97-AF65-F5344CB8AC3E}">
        <p14:creationId xmlns:p14="http://schemas.microsoft.com/office/powerpoint/2010/main" val="185517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p:cTn id="39" dur="1000" fill="hold"/>
                                        <p:tgtEl>
                                          <p:spTgt spid="5"/>
                                        </p:tgtEl>
                                        <p:attrNameLst>
                                          <p:attrName>ppt_w</p:attrName>
                                        </p:attrNameLst>
                                      </p:cBhvr>
                                      <p:tavLst>
                                        <p:tav tm="0">
                                          <p:val>
                                            <p:fltVal val="0"/>
                                          </p:val>
                                        </p:tav>
                                        <p:tav tm="100000">
                                          <p:val>
                                            <p:strVal val="#ppt_w"/>
                                          </p:val>
                                        </p:tav>
                                      </p:tavLst>
                                    </p:anim>
                                    <p:anim calcmode="lin" valueType="num">
                                      <p:cBhvr>
                                        <p:cTn id="40" dur="1000" fill="hold"/>
                                        <p:tgtEl>
                                          <p:spTgt spid="5"/>
                                        </p:tgtEl>
                                        <p:attrNameLst>
                                          <p:attrName>ppt_h</p:attrName>
                                        </p:attrNameLst>
                                      </p:cBhvr>
                                      <p:tavLst>
                                        <p:tav tm="0">
                                          <p:val>
                                            <p:fltVal val="0"/>
                                          </p:val>
                                        </p:tav>
                                        <p:tav tm="100000">
                                          <p:val>
                                            <p:strVal val="#ppt_h"/>
                                          </p:val>
                                        </p:tav>
                                      </p:tavLst>
                                    </p:anim>
                                    <p:anim calcmode="lin" valueType="num">
                                      <p:cBhvr>
                                        <p:cTn id="41" dur="1000" fill="hold"/>
                                        <p:tgtEl>
                                          <p:spTgt spid="5"/>
                                        </p:tgtEl>
                                        <p:attrNameLst>
                                          <p:attrName>style.rotation</p:attrName>
                                        </p:attrNameLst>
                                      </p:cBhvr>
                                      <p:tavLst>
                                        <p:tav tm="0">
                                          <p:val>
                                            <p:fltVal val="90"/>
                                          </p:val>
                                        </p:tav>
                                        <p:tav tm="100000">
                                          <p:val>
                                            <p:fltVal val="0"/>
                                          </p:val>
                                        </p:tav>
                                      </p:tavLst>
                                    </p:anim>
                                    <p:animEffect transition="in" filter="fade">
                                      <p:cBhvr>
                                        <p:cTn id="4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419937B1-6EF5-6BC8-3D53-8D4242CBA4B1}"/>
              </a:ext>
            </a:extLst>
          </p:cNvPr>
          <p:cNvGraphicFramePr>
            <a:graphicFrameLocks noGrp="1"/>
          </p:cNvGraphicFramePr>
          <p:nvPr>
            <p:extLst>
              <p:ext uri="{D42A27DB-BD31-4B8C-83A1-F6EECF244321}">
                <p14:modId xmlns:p14="http://schemas.microsoft.com/office/powerpoint/2010/main" val="1766509566"/>
              </p:ext>
            </p:extLst>
          </p:nvPr>
        </p:nvGraphicFramePr>
        <p:xfrm>
          <a:off x="2892847" y="1016015"/>
          <a:ext cx="2945701" cy="2156704"/>
        </p:xfrm>
        <a:graphic>
          <a:graphicData uri="http://schemas.openxmlformats.org/drawingml/2006/table">
            <a:tbl>
              <a:tblPr firstRow="1" bandRow="1">
                <a:tableStyleId>{9D7B26C5-4107-4FEC-AEDC-1716B250A1EF}</a:tableStyleId>
              </a:tblPr>
              <a:tblGrid>
                <a:gridCol w="550968">
                  <a:extLst>
                    <a:ext uri="{9D8B030D-6E8A-4147-A177-3AD203B41FA5}">
                      <a16:colId xmlns:a16="http://schemas.microsoft.com/office/drawing/2014/main" val="4045014281"/>
                    </a:ext>
                  </a:extLst>
                </a:gridCol>
                <a:gridCol w="728318">
                  <a:extLst>
                    <a:ext uri="{9D8B030D-6E8A-4147-A177-3AD203B41FA5}">
                      <a16:colId xmlns:a16="http://schemas.microsoft.com/office/drawing/2014/main" val="1287719964"/>
                    </a:ext>
                  </a:extLst>
                </a:gridCol>
                <a:gridCol w="677647">
                  <a:extLst>
                    <a:ext uri="{9D8B030D-6E8A-4147-A177-3AD203B41FA5}">
                      <a16:colId xmlns:a16="http://schemas.microsoft.com/office/drawing/2014/main" val="2778321753"/>
                    </a:ext>
                  </a:extLst>
                </a:gridCol>
                <a:gridCol w="422599">
                  <a:extLst>
                    <a:ext uri="{9D8B030D-6E8A-4147-A177-3AD203B41FA5}">
                      <a16:colId xmlns:a16="http://schemas.microsoft.com/office/drawing/2014/main" val="2142127885"/>
                    </a:ext>
                  </a:extLst>
                </a:gridCol>
                <a:gridCol w="566169">
                  <a:extLst>
                    <a:ext uri="{9D8B030D-6E8A-4147-A177-3AD203B41FA5}">
                      <a16:colId xmlns:a16="http://schemas.microsoft.com/office/drawing/2014/main" val="2530116092"/>
                    </a:ext>
                  </a:extLst>
                </a:gridCol>
              </a:tblGrid>
              <a:tr h="269588">
                <a:tc>
                  <a:txBody>
                    <a:bodyPr/>
                    <a:lstStyle/>
                    <a:p>
                      <a:pPr algn="r"/>
                      <a:r>
                        <a:rPr lang="en-AU" sz="900" dirty="0"/>
                        <a:t>Model</a:t>
                      </a:r>
                    </a:p>
                  </a:txBody>
                  <a:tcPr/>
                </a:tc>
                <a:tc>
                  <a:txBody>
                    <a:bodyPr/>
                    <a:lstStyle/>
                    <a:p>
                      <a:pPr algn="r"/>
                      <a:r>
                        <a:rPr lang="en-AU" sz="900" dirty="0"/>
                        <a:t>REML-logl</a:t>
                      </a:r>
                    </a:p>
                  </a:txBody>
                  <a:tcPr/>
                </a:tc>
                <a:tc>
                  <a:txBody>
                    <a:bodyPr/>
                    <a:lstStyle/>
                    <a:p>
                      <a:pPr algn="r"/>
                      <a:r>
                        <a:rPr lang="en-AU" sz="900" dirty="0"/>
                        <a:t>AIC</a:t>
                      </a:r>
                    </a:p>
                  </a:txBody>
                  <a:tcPr/>
                </a:tc>
                <a:tc>
                  <a:txBody>
                    <a:bodyPr/>
                    <a:lstStyle/>
                    <a:p>
                      <a:pPr algn="r"/>
                      <a:r>
                        <a:rPr lang="el-GR" sz="900" dirty="0"/>
                        <a:t>Δ</a:t>
                      </a:r>
                      <a:r>
                        <a:rPr lang="en-AU" sz="900" dirty="0"/>
                        <a:t>FA</a:t>
                      </a:r>
                    </a:p>
                  </a:txBody>
                  <a:tcPr/>
                </a:tc>
                <a:tc>
                  <a:txBody>
                    <a:bodyPr/>
                    <a:lstStyle/>
                    <a:p>
                      <a:pPr algn="r"/>
                      <a:r>
                        <a:rPr lang="en-AU" sz="900" dirty="0"/>
                        <a:t>%VAF</a:t>
                      </a:r>
                    </a:p>
                  </a:txBody>
                  <a:tcPr/>
                </a:tc>
                <a:extLst>
                  <a:ext uri="{0D108BD9-81ED-4DB2-BD59-A6C34878D82A}">
                    <a16:rowId xmlns:a16="http://schemas.microsoft.com/office/drawing/2014/main" val="779927673"/>
                  </a:ext>
                </a:extLst>
              </a:tr>
              <a:tr h="269588">
                <a:tc>
                  <a:txBody>
                    <a:bodyPr/>
                    <a:lstStyle/>
                    <a:p>
                      <a:pPr algn="r"/>
                      <a:r>
                        <a:rPr lang="en-AU" sz="900" dirty="0"/>
                        <a:t>1</a:t>
                      </a:r>
                    </a:p>
                  </a:txBody>
                  <a:tcPr/>
                </a:tc>
                <a:tc>
                  <a:txBody>
                    <a:bodyPr/>
                    <a:lstStyle/>
                    <a:p>
                      <a:pPr algn="r"/>
                      <a:r>
                        <a:rPr lang="en-AU" sz="900" dirty="0"/>
                        <a:t>-71880.31</a:t>
                      </a:r>
                    </a:p>
                  </a:txBody>
                  <a:tcPr/>
                </a:tc>
                <a:tc>
                  <a:txBody>
                    <a:bodyPr/>
                    <a:lstStyle/>
                    <a:p>
                      <a:pPr algn="r"/>
                      <a:r>
                        <a:rPr lang="en-AU" sz="900" dirty="0"/>
                        <a:t>146856.6</a:t>
                      </a:r>
                    </a:p>
                  </a:txBody>
                  <a:tcPr/>
                </a:tc>
                <a:tc>
                  <a:txBody>
                    <a:bodyPr/>
                    <a:lstStyle/>
                    <a:p>
                      <a:pPr algn="r"/>
                      <a:r>
                        <a:rPr lang="en-AU" sz="900" dirty="0"/>
                        <a:t>208</a:t>
                      </a:r>
                    </a:p>
                  </a:txBody>
                  <a:tcPr/>
                </a:tc>
                <a:tc>
                  <a:txBody>
                    <a:bodyPr/>
                    <a:lstStyle/>
                    <a:p>
                      <a:pPr algn="r"/>
                      <a:r>
                        <a:rPr lang="en-AU" sz="900" dirty="0"/>
                        <a:t>50</a:t>
                      </a:r>
                    </a:p>
                  </a:txBody>
                  <a:tcPr/>
                </a:tc>
                <a:extLst>
                  <a:ext uri="{0D108BD9-81ED-4DB2-BD59-A6C34878D82A}">
                    <a16:rowId xmlns:a16="http://schemas.microsoft.com/office/drawing/2014/main" val="534924976"/>
                  </a:ext>
                </a:extLst>
              </a:tr>
              <a:tr h="269588">
                <a:tc>
                  <a:txBody>
                    <a:bodyPr/>
                    <a:lstStyle/>
                    <a:p>
                      <a:pPr algn="r"/>
                      <a:r>
                        <a:rPr lang="en-AU" sz="900" dirty="0"/>
                        <a:t>2</a:t>
                      </a:r>
                    </a:p>
                  </a:txBody>
                  <a:tcPr/>
                </a:tc>
                <a:tc>
                  <a:txBody>
                    <a:bodyPr/>
                    <a:lstStyle/>
                    <a:p>
                      <a:pPr algn="r"/>
                      <a:r>
                        <a:rPr lang="en-AU" sz="900" dirty="0"/>
                        <a:t>-71310.08</a:t>
                      </a:r>
                    </a:p>
                  </a:txBody>
                  <a:tcPr/>
                </a:tc>
                <a:tc>
                  <a:txBody>
                    <a:bodyPr/>
                    <a:lstStyle/>
                    <a:p>
                      <a:pPr algn="r"/>
                      <a:r>
                        <a:rPr lang="en-AU" sz="900" dirty="0"/>
                        <a:t>146130.2</a:t>
                      </a:r>
                    </a:p>
                  </a:txBody>
                  <a:tcPr/>
                </a:tc>
                <a:tc>
                  <a:txBody>
                    <a:bodyPr/>
                    <a:lstStyle/>
                    <a:p>
                      <a:pPr algn="r"/>
                      <a:r>
                        <a:rPr lang="en-AU" sz="900" dirty="0"/>
                        <a:t>207</a:t>
                      </a:r>
                    </a:p>
                  </a:txBody>
                  <a:tcPr/>
                </a:tc>
                <a:tc>
                  <a:txBody>
                    <a:bodyPr/>
                    <a:lstStyle/>
                    <a:p>
                      <a:pPr algn="r"/>
                      <a:r>
                        <a:rPr lang="en-AU" sz="900" dirty="0"/>
                        <a:t>58</a:t>
                      </a:r>
                    </a:p>
                  </a:txBody>
                  <a:tcPr/>
                </a:tc>
                <a:extLst>
                  <a:ext uri="{0D108BD9-81ED-4DB2-BD59-A6C34878D82A}">
                    <a16:rowId xmlns:a16="http://schemas.microsoft.com/office/drawing/2014/main" val="571412603"/>
                  </a:ext>
                </a:extLst>
              </a:tr>
              <a:tr h="269588">
                <a:tc>
                  <a:txBody>
                    <a:bodyPr/>
                    <a:lstStyle/>
                    <a:p>
                      <a:pPr algn="r"/>
                      <a:r>
                        <a:rPr lang="en-AU" sz="900" dirty="0"/>
                        <a:t>3</a:t>
                      </a:r>
                    </a:p>
                  </a:txBody>
                  <a:tcPr/>
                </a:tc>
                <a:tc>
                  <a:txBody>
                    <a:bodyPr/>
                    <a:lstStyle/>
                    <a:p>
                      <a:pPr algn="r"/>
                      <a:r>
                        <a:rPr lang="en-AU" sz="900" dirty="0"/>
                        <a:t>-71013.10</a:t>
                      </a:r>
                    </a:p>
                  </a:txBody>
                  <a:tcPr/>
                </a:tc>
                <a:tc>
                  <a:txBody>
                    <a:bodyPr/>
                    <a:lstStyle/>
                    <a:p>
                      <a:pPr algn="r"/>
                      <a:r>
                        <a:rPr lang="en-AU" sz="900" dirty="0"/>
                        <a:t>145948.2</a:t>
                      </a:r>
                    </a:p>
                  </a:txBody>
                  <a:tcPr/>
                </a:tc>
                <a:tc>
                  <a:txBody>
                    <a:bodyPr/>
                    <a:lstStyle/>
                    <a:p>
                      <a:pPr algn="r"/>
                      <a:r>
                        <a:rPr lang="en-AU" sz="900" dirty="0"/>
                        <a:t>206</a:t>
                      </a:r>
                    </a:p>
                  </a:txBody>
                  <a:tcPr/>
                </a:tc>
                <a:tc>
                  <a:txBody>
                    <a:bodyPr/>
                    <a:lstStyle/>
                    <a:p>
                      <a:pPr algn="r"/>
                      <a:r>
                        <a:rPr lang="en-AU" sz="900" dirty="0"/>
                        <a:t>65</a:t>
                      </a:r>
                    </a:p>
                  </a:txBody>
                  <a:tcPr/>
                </a:tc>
                <a:extLst>
                  <a:ext uri="{0D108BD9-81ED-4DB2-BD59-A6C34878D82A}">
                    <a16:rowId xmlns:a16="http://schemas.microsoft.com/office/drawing/2014/main" val="1807230524"/>
                  </a:ext>
                </a:extLst>
              </a:tr>
              <a:tr h="269588">
                <a:tc>
                  <a:txBody>
                    <a:bodyPr/>
                    <a:lstStyle/>
                    <a:p>
                      <a:pPr algn="r"/>
                      <a:r>
                        <a:rPr lang="en-AU" sz="900" dirty="0"/>
                        <a:t>4</a:t>
                      </a:r>
                    </a:p>
                  </a:txBody>
                  <a:tcPr/>
                </a:tc>
                <a:tc>
                  <a:txBody>
                    <a:bodyPr/>
                    <a:lstStyle/>
                    <a:p>
                      <a:pPr algn="r"/>
                      <a:r>
                        <a:rPr lang="en-AU" sz="900" dirty="0"/>
                        <a:t>-70640.74</a:t>
                      </a:r>
                    </a:p>
                  </a:txBody>
                  <a:tcPr/>
                </a:tc>
                <a:tc>
                  <a:txBody>
                    <a:bodyPr/>
                    <a:lstStyle/>
                    <a:p>
                      <a:pPr algn="r"/>
                      <a:r>
                        <a:rPr lang="en-AU" sz="900" dirty="0"/>
                        <a:t>145613.5</a:t>
                      </a:r>
                    </a:p>
                  </a:txBody>
                  <a:tcPr/>
                </a:tc>
                <a:tc>
                  <a:txBody>
                    <a:bodyPr/>
                    <a:lstStyle/>
                    <a:p>
                      <a:pPr algn="r"/>
                      <a:r>
                        <a:rPr lang="en-AU" sz="900" dirty="0"/>
                        <a:t>205</a:t>
                      </a:r>
                    </a:p>
                  </a:txBody>
                  <a:tcPr/>
                </a:tc>
                <a:tc>
                  <a:txBody>
                    <a:bodyPr/>
                    <a:lstStyle/>
                    <a:p>
                      <a:pPr algn="r"/>
                      <a:r>
                        <a:rPr lang="en-AU" sz="900" dirty="0"/>
                        <a:t>77</a:t>
                      </a:r>
                    </a:p>
                  </a:txBody>
                  <a:tcPr/>
                </a:tc>
                <a:extLst>
                  <a:ext uri="{0D108BD9-81ED-4DB2-BD59-A6C34878D82A}">
                    <a16:rowId xmlns:a16="http://schemas.microsoft.com/office/drawing/2014/main" val="2118486581"/>
                  </a:ext>
                </a:extLst>
              </a:tr>
              <a:tr h="269588">
                <a:tc>
                  <a:txBody>
                    <a:bodyPr/>
                    <a:lstStyle/>
                    <a:p>
                      <a:pPr algn="r"/>
                      <a:r>
                        <a:rPr lang="en-AU" sz="900" dirty="0"/>
                        <a:t>5</a:t>
                      </a:r>
                    </a:p>
                  </a:txBody>
                  <a:tcPr/>
                </a:tc>
                <a:tc>
                  <a:txBody>
                    <a:bodyPr/>
                    <a:lstStyle/>
                    <a:p>
                      <a:pPr algn="r"/>
                      <a:r>
                        <a:rPr lang="en-AU" sz="900" dirty="0"/>
                        <a:t>-70325.23</a:t>
                      </a:r>
                    </a:p>
                  </a:txBody>
                  <a:tcPr/>
                </a:tc>
                <a:tc>
                  <a:txBody>
                    <a:bodyPr/>
                    <a:lstStyle/>
                    <a:p>
                      <a:pPr algn="r"/>
                      <a:r>
                        <a:rPr lang="en-AU" sz="900" dirty="0"/>
                        <a:t>145390.5</a:t>
                      </a:r>
                    </a:p>
                  </a:txBody>
                  <a:tcPr/>
                </a:tc>
                <a:tc>
                  <a:txBody>
                    <a:bodyPr/>
                    <a:lstStyle/>
                    <a:p>
                      <a:pPr algn="r"/>
                      <a:r>
                        <a:rPr lang="en-AU" sz="900" dirty="0"/>
                        <a:t>204</a:t>
                      </a:r>
                    </a:p>
                  </a:txBody>
                  <a:tcPr/>
                </a:tc>
                <a:tc>
                  <a:txBody>
                    <a:bodyPr/>
                    <a:lstStyle/>
                    <a:p>
                      <a:pPr algn="r"/>
                      <a:r>
                        <a:rPr lang="en-AU" sz="900" dirty="0"/>
                        <a:t>83</a:t>
                      </a:r>
                    </a:p>
                  </a:txBody>
                  <a:tcPr/>
                </a:tc>
                <a:extLst>
                  <a:ext uri="{0D108BD9-81ED-4DB2-BD59-A6C34878D82A}">
                    <a16:rowId xmlns:a16="http://schemas.microsoft.com/office/drawing/2014/main" val="2945443767"/>
                  </a:ext>
                </a:extLst>
              </a:tr>
              <a:tr h="269588">
                <a:tc>
                  <a:txBody>
                    <a:bodyPr/>
                    <a:lstStyle/>
                    <a:p>
                      <a:pPr algn="r"/>
                      <a:r>
                        <a:rPr lang="en-AU" sz="900" dirty="0"/>
                        <a:t>6</a:t>
                      </a:r>
                    </a:p>
                  </a:txBody>
                  <a:tcPr/>
                </a:tc>
                <a:tc>
                  <a:txBody>
                    <a:bodyPr/>
                    <a:lstStyle/>
                    <a:p>
                      <a:pPr algn="r"/>
                      <a:r>
                        <a:rPr lang="en-AU" sz="900" dirty="0"/>
                        <a:t>-70030.40</a:t>
                      </a:r>
                    </a:p>
                  </a:txBody>
                  <a:tcPr/>
                </a:tc>
                <a:tc>
                  <a:txBody>
                    <a:bodyPr/>
                    <a:lstStyle/>
                    <a:p>
                      <a:pPr algn="r"/>
                      <a:r>
                        <a:rPr lang="en-AU" sz="900" dirty="0"/>
                        <a:t>145206.8</a:t>
                      </a:r>
                    </a:p>
                  </a:txBody>
                  <a:tcPr/>
                </a:tc>
                <a:tc>
                  <a:txBody>
                    <a:bodyPr/>
                    <a:lstStyle/>
                    <a:p>
                      <a:pPr algn="r"/>
                      <a:r>
                        <a:rPr lang="en-AU" sz="900" dirty="0"/>
                        <a:t>203</a:t>
                      </a:r>
                    </a:p>
                  </a:txBody>
                  <a:tcPr/>
                </a:tc>
                <a:tc>
                  <a:txBody>
                    <a:bodyPr/>
                    <a:lstStyle/>
                    <a:p>
                      <a:pPr algn="r"/>
                      <a:r>
                        <a:rPr lang="en-AU" sz="900" dirty="0"/>
                        <a:t>87</a:t>
                      </a:r>
                    </a:p>
                  </a:txBody>
                  <a:tcPr/>
                </a:tc>
                <a:extLst>
                  <a:ext uri="{0D108BD9-81ED-4DB2-BD59-A6C34878D82A}">
                    <a16:rowId xmlns:a16="http://schemas.microsoft.com/office/drawing/2014/main" val="411165525"/>
                  </a:ext>
                </a:extLst>
              </a:tr>
              <a:tr h="269588">
                <a:tc>
                  <a:txBody>
                    <a:bodyPr/>
                    <a:lstStyle/>
                    <a:p>
                      <a:pPr algn="r"/>
                      <a:r>
                        <a:rPr lang="en-AU" sz="900" dirty="0"/>
                        <a:t>7</a:t>
                      </a:r>
                    </a:p>
                  </a:txBody>
                  <a:tcPr/>
                </a:tc>
                <a:tc>
                  <a:txBody>
                    <a:bodyPr/>
                    <a:lstStyle/>
                    <a:p>
                      <a:pPr algn="r"/>
                      <a:r>
                        <a:rPr lang="en-AU" sz="900" dirty="0"/>
                        <a:t>-69791.52</a:t>
                      </a:r>
                    </a:p>
                  </a:txBody>
                  <a:tcPr/>
                </a:tc>
                <a:tc>
                  <a:txBody>
                    <a:bodyPr/>
                    <a:lstStyle/>
                    <a:p>
                      <a:pPr algn="r"/>
                      <a:r>
                        <a:rPr lang="en-AU" sz="900" dirty="0"/>
                        <a:t>145133.0</a:t>
                      </a:r>
                    </a:p>
                  </a:txBody>
                  <a:tcPr/>
                </a:tc>
                <a:tc>
                  <a:txBody>
                    <a:bodyPr/>
                    <a:lstStyle/>
                    <a:p>
                      <a:pPr algn="r"/>
                      <a:r>
                        <a:rPr lang="en-AU" sz="900" dirty="0"/>
                        <a:t>202</a:t>
                      </a:r>
                    </a:p>
                  </a:txBody>
                  <a:tcPr/>
                </a:tc>
                <a:tc>
                  <a:txBody>
                    <a:bodyPr/>
                    <a:lstStyle/>
                    <a:p>
                      <a:pPr algn="r"/>
                      <a:r>
                        <a:rPr lang="en-AU" sz="900" dirty="0"/>
                        <a:t>90</a:t>
                      </a:r>
                    </a:p>
                  </a:txBody>
                  <a:tcPr/>
                </a:tc>
                <a:extLst>
                  <a:ext uri="{0D108BD9-81ED-4DB2-BD59-A6C34878D82A}">
                    <a16:rowId xmlns:a16="http://schemas.microsoft.com/office/drawing/2014/main" val="3887812455"/>
                  </a:ext>
                </a:extLst>
              </a:tr>
            </a:tbl>
          </a:graphicData>
        </a:graphic>
      </p:graphicFrame>
      <p:sp>
        <p:nvSpPr>
          <p:cNvPr id="13" name="TextBox 12">
            <a:extLst>
              <a:ext uri="{FF2B5EF4-FFF2-40B4-BE49-F238E27FC236}">
                <a16:creationId xmlns:a16="http://schemas.microsoft.com/office/drawing/2014/main" id="{968FBB07-9268-0C55-CCBB-9967F8E0DBAA}"/>
              </a:ext>
            </a:extLst>
          </p:cNvPr>
          <p:cNvSpPr txBox="1"/>
          <p:nvPr/>
        </p:nvSpPr>
        <p:spPr>
          <a:xfrm>
            <a:off x="2892847" y="363336"/>
            <a:ext cx="2934306" cy="630942"/>
          </a:xfrm>
          <a:prstGeom prst="rect">
            <a:avLst/>
          </a:prstGeom>
          <a:noFill/>
        </p:spPr>
        <p:txBody>
          <a:bodyPr wrap="square" rtlCol="0">
            <a:spAutoFit/>
          </a:bodyPr>
          <a:lstStyle/>
          <a:p>
            <a:pPr algn="just"/>
            <a:r>
              <a:rPr lang="en-GB" sz="700" i="1" dirty="0">
                <a:solidFill>
                  <a:schemeClr val="tx1">
                    <a:lumMod val="75000"/>
                    <a:lumOff val="25000"/>
                  </a:schemeClr>
                </a:solidFill>
              </a:rPr>
              <a:t>Model fitting summary of each FAk variance model fitted to the Environment:Variety effects, including the </a:t>
            </a:r>
            <a:r>
              <a:rPr lang="en-GB" sz="700" b="1" i="1" dirty="0">
                <a:solidFill>
                  <a:schemeClr val="tx1">
                    <a:lumMod val="75000"/>
                    <a:lumOff val="25000"/>
                  </a:schemeClr>
                </a:solidFill>
              </a:rPr>
              <a:t>REML log-likelihood</a:t>
            </a:r>
            <a:r>
              <a:rPr lang="en-GB" sz="700" i="1" dirty="0">
                <a:solidFill>
                  <a:schemeClr val="tx1">
                    <a:lumMod val="75000"/>
                    <a:lumOff val="25000"/>
                  </a:schemeClr>
                </a:solidFill>
              </a:rPr>
              <a:t>, </a:t>
            </a:r>
            <a:r>
              <a:rPr lang="en-GB" sz="700" b="1" i="1" dirty="0">
                <a:solidFill>
                  <a:schemeClr val="tx1">
                    <a:lumMod val="75000"/>
                    <a:lumOff val="25000"/>
                  </a:schemeClr>
                </a:solidFill>
              </a:rPr>
              <a:t>Akaike information criterion</a:t>
            </a:r>
            <a:r>
              <a:rPr lang="en-GB" sz="700" i="1" dirty="0">
                <a:solidFill>
                  <a:schemeClr val="tx1">
                    <a:lumMod val="75000"/>
                    <a:lumOff val="25000"/>
                  </a:schemeClr>
                </a:solidFill>
              </a:rPr>
              <a:t>, </a:t>
            </a:r>
            <a:r>
              <a:rPr lang="en-GB" sz="700" b="1" i="1" dirty="0">
                <a:solidFill>
                  <a:schemeClr val="tx1">
                    <a:lumMod val="75000"/>
                    <a:lumOff val="25000"/>
                  </a:schemeClr>
                </a:solidFill>
              </a:rPr>
              <a:t>increase in number of factor analytic parameters fitted </a:t>
            </a:r>
            <a:r>
              <a:rPr lang="en-GB" sz="700" i="1" dirty="0">
                <a:solidFill>
                  <a:schemeClr val="tx1">
                    <a:lumMod val="75000"/>
                    <a:lumOff val="25000"/>
                  </a:schemeClr>
                </a:solidFill>
              </a:rPr>
              <a:t>(</a:t>
            </a:r>
            <a:r>
              <a:rPr lang="el-GR" sz="700" i="1" dirty="0">
                <a:solidFill>
                  <a:schemeClr val="tx1">
                    <a:lumMod val="75000"/>
                    <a:lumOff val="25000"/>
                  </a:schemeClr>
                </a:solidFill>
              </a:rPr>
              <a:t>Δ</a:t>
            </a:r>
            <a:r>
              <a:rPr lang="en-GB" sz="700" i="1" dirty="0">
                <a:solidFill>
                  <a:schemeClr val="tx1">
                    <a:lumMod val="75000"/>
                    <a:lumOff val="25000"/>
                  </a:schemeClr>
                </a:solidFill>
              </a:rPr>
              <a:t>FA), and </a:t>
            </a:r>
            <a:r>
              <a:rPr lang="en-GB" sz="700" b="1" i="1" dirty="0">
                <a:solidFill>
                  <a:schemeClr val="tx1">
                    <a:lumMod val="75000"/>
                    <a:lumOff val="25000"/>
                  </a:schemeClr>
                </a:solidFill>
              </a:rPr>
              <a:t>percentage of variance accounted for</a:t>
            </a:r>
            <a:r>
              <a:rPr lang="en-GB" sz="700" i="1" dirty="0">
                <a:solidFill>
                  <a:schemeClr val="tx1">
                    <a:lumMod val="75000"/>
                    <a:lumOff val="25000"/>
                  </a:schemeClr>
                </a:solidFill>
              </a:rPr>
              <a:t> by the model (%VAF).</a:t>
            </a:r>
            <a:endParaRPr lang="en-AU" sz="700" i="1" dirty="0">
              <a:solidFill>
                <a:schemeClr val="tx1">
                  <a:lumMod val="75000"/>
                  <a:lumOff val="25000"/>
                </a:schemeClr>
              </a:solidFill>
            </a:endParaRPr>
          </a:p>
        </p:txBody>
      </p:sp>
      <p:sp>
        <p:nvSpPr>
          <p:cNvPr id="2" name="Title 1">
            <a:extLst>
              <a:ext uri="{FF2B5EF4-FFF2-40B4-BE49-F238E27FC236}">
                <a16:creationId xmlns:a16="http://schemas.microsoft.com/office/drawing/2014/main" id="{13CBABBE-5EA1-7E3E-4B62-443AD7F1A0CB}"/>
              </a:ext>
            </a:extLst>
          </p:cNvPr>
          <p:cNvSpPr>
            <a:spLocks noGrp="1"/>
          </p:cNvSpPr>
          <p:nvPr>
            <p:ph type="title"/>
          </p:nvPr>
        </p:nvSpPr>
        <p:spPr/>
        <p:txBody>
          <a:bodyPr/>
          <a:lstStyle/>
          <a:p>
            <a:r>
              <a:rPr lang="en-AU" dirty="0"/>
              <a:t>Model fitting</a:t>
            </a:r>
          </a:p>
        </p:txBody>
      </p:sp>
      <p:sp>
        <p:nvSpPr>
          <p:cNvPr id="5" name="TextBox 4">
            <a:extLst>
              <a:ext uri="{FF2B5EF4-FFF2-40B4-BE49-F238E27FC236}">
                <a16:creationId xmlns:a16="http://schemas.microsoft.com/office/drawing/2014/main" id="{D0453890-161C-DA71-C570-2E1D80F71861}"/>
              </a:ext>
            </a:extLst>
          </p:cNvPr>
          <p:cNvSpPr txBox="1"/>
          <p:nvPr/>
        </p:nvSpPr>
        <p:spPr>
          <a:xfrm>
            <a:off x="0" y="678807"/>
            <a:ext cx="3054607" cy="2569934"/>
          </a:xfrm>
          <a:prstGeom prst="rect">
            <a:avLst/>
          </a:prstGeom>
          <a:noFill/>
        </p:spPr>
        <p:txBody>
          <a:bodyPr wrap="square">
            <a:spAutoFit/>
          </a:bodyPr>
          <a:lstStyle/>
          <a:p>
            <a:pPr algn="just"/>
            <a:r>
              <a:rPr lang="en-AU" sz="700" dirty="0">
                <a:latin typeface="Consolas" panose="020B0609020204030204" pitchFamily="49" charset="0"/>
              </a:rPr>
              <a:t>asreml(fn ~ Expt + Expt:GDrop,</a:t>
            </a:r>
          </a:p>
          <a:p>
            <a:pPr algn="just"/>
            <a:r>
              <a:rPr lang="en-AU" sz="700" dirty="0">
                <a:latin typeface="Consolas" panose="020B0609020204030204" pitchFamily="49" charset="0"/>
              </a:rPr>
              <a:t>       random=~rr(Expt, 7):GKeep + diag(Expt):GKeep +</a:t>
            </a:r>
            <a:r>
              <a:rPr lang="en-AU" sz="700" dirty="0">
                <a:highlight>
                  <a:srgbClr val="FFFF00"/>
                </a:highlight>
                <a:latin typeface="Consolas" panose="020B0609020204030204" pitchFamily="49" charset="0"/>
              </a:rPr>
              <a:t> </a:t>
            </a:r>
          </a:p>
          <a:p>
            <a:pPr algn="just"/>
            <a:r>
              <a:rPr lang="en-AU" sz="700" dirty="0">
                <a:latin typeface="Consolas" panose="020B0609020204030204" pitchFamily="49" charset="0"/>
              </a:rPr>
              <a:t>               at(Expt, cblk):CBlock + </a:t>
            </a:r>
          </a:p>
          <a:p>
            <a:pPr algn="just"/>
            <a:r>
              <a:rPr lang="en-AU" sz="700" dirty="0">
                <a:latin typeface="Consolas" panose="020B0609020204030204" pitchFamily="49" charset="0"/>
              </a:rPr>
              <a:t>               at(Expt, rblk):RBlock + </a:t>
            </a:r>
          </a:p>
          <a:p>
            <a:pPr algn="just"/>
            <a:r>
              <a:rPr lang="en-AU" sz="700" dirty="0">
                <a:latin typeface="Consolas" panose="020B0609020204030204" pitchFamily="49" charset="0"/>
              </a:rPr>
              <a:t>               at(Expt, field):idv(Range):id(Row) + </a:t>
            </a:r>
          </a:p>
          <a:p>
            <a:pPr algn="just"/>
            <a:r>
              <a:rPr lang="en-AU" sz="700" dirty="0">
                <a:latin typeface="Consolas" panose="020B0609020204030204" pitchFamily="49" charset="0"/>
              </a:rPr>
              <a:t>               at(Expt, day):Day + </a:t>
            </a:r>
          </a:p>
          <a:p>
            <a:pPr algn="just"/>
            <a:r>
              <a:rPr lang="en-AU" sz="700" dirty="0">
                <a:latin typeface="Consolas" panose="020B0609020204030204" pitchFamily="49" charset="0"/>
              </a:rPr>
              <a:t>               at(Expt, day):Day:DB +</a:t>
            </a:r>
          </a:p>
          <a:p>
            <a:pPr algn="just"/>
            <a:r>
              <a:rPr lang="en-AU" sz="700" dirty="0">
                <a:latin typeface="Consolas" panose="020B0609020204030204" pitchFamily="49" charset="0"/>
              </a:rPr>
              <a:t>               at(Expt, day):Day:DB:Run + </a:t>
            </a:r>
          </a:p>
          <a:p>
            <a:pPr algn="just"/>
            <a:r>
              <a:rPr lang="en-AU" sz="700" dirty="0">
                <a:latin typeface="Consolas" panose="020B0609020204030204" pitchFamily="49" charset="0"/>
              </a:rPr>
              <a:t>               at(Expt, machine):Machine + </a:t>
            </a:r>
          </a:p>
          <a:p>
            <a:pPr algn="just"/>
            <a:r>
              <a:rPr lang="en-AU" sz="700" dirty="0">
                <a:latin typeface="Consolas" panose="020B0609020204030204" pitchFamily="49" charset="0"/>
              </a:rPr>
              <a:t>               at(Expt, machine):Machine:Tube + </a:t>
            </a:r>
          </a:p>
          <a:p>
            <a:pPr algn="just"/>
            <a:r>
              <a:rPr lang="en-AU" sz="700" dirty="0">
                <a:latin typeface="Consolas" panose="020B0609020204030204" pitchFamily="49" charset="0"/>
              </a:rPr>
              <a:t>               at(Expt, side):Tube + </a:t>
            </a:r>
          </a:p>
          <a:p>
            <a:pPr algn="just"/>
            <a:r>
              <a:rPr lang="en-AU" sz="700" dirty="0">
                <a:latin typeface="Consolas" panose="020B0609020204030204" pitchFamily="49" charset="0"/>
              </a:rPr>
              <a:t>               at(Expt, day):Day:Machine + </a:t>
            </a:r>
          </a:p>
          <a:p>
            <a:pPr algn="just"/>
            <a:r>
              <a:rPr lang="en-AU" sz="700" dirty="0">
                <a:latin typeface="Consolas" panose="020B0609020204030204" pitchFamily="49" charset="0"/>
              </a:rPr>
              <a:t>               at(Expt, day):Day:Machine:Tube + </a:t>
            </a:r>
          </a:p>
          <a:p>
            <a:pPr algn="just"/>
            <a:r>
              <a:rPr lang="en-AU" sz="700" dirty="0">
                <a:latin typeface="Consolas" panose="020B0609020204030204" pitchFamily="49" charset="0"/>
              </a:rPr>
              <a:t>               at(Expt, day):Day:DB:Machine +</a:t>
            </a:r>
          </a:p>
          <a:p>
            <a:pPr algn="just"/>
            <a:r>
              <a:rPr lang="en-AU" sz="700" dirty="0">
                <a:latin typeface="Consolas" panose="020B0609020204030204" pitchFamily="49" charset="0"/>
              </a:rPr>
              <a:t>               at(Expt, day):Day:DB:Machine:Tube + </a:t>
            </a:r>
          </a:p>
          <a:p>
            <a:pPr algn="just"/>
            <a:r>
              <a:rPr lang="en-AU" sz="700" dirty="0">
                <a:latin typeface="Consolas" panose="020B0609020204030204" pitchFamily="49" charset="0"/>
              </a:rPr>
              <a:t>               at(Expt, day):Day:DB:Run:Machine + </a:t>
            </a:r>
          </a:p>
          <a:p>
            <a:pPr algn="just"/>
            <a:r>
              <a:rPr lang="en-AU" sz="700" dirty="0">
                <a:latin typeface="Consolas" panose="020B0609020204030204" pitchFamily="49" charset="0"/>
              </a:rPr>
              <a:t>               at(Expt, db):DB + at(Expt, db):DB:Run + </a:t>
            </a:r>
          </a:p>
          <a:p>
            <a:pPr algn="just"/>
            <a:r>
              <a:rPr lang="en-AU" sz="700" dirty="0">
                <a:latin typeface="Consolas" panose="020B0609020204030204" pitchFamily="49" charset="0"/>
              </a:rPr>
              <a:t>               at(Expt, db):DB:Machine + </a:t>
            </a:r>
          </a:p>
          <a:p>
            <a:pPr algn="just"/>
            <a:r>
              <a:rPr lang="en-AU" sz="700" dirty="0">
                <a:latin typeface="Consolas" panose="020B0609020204030204" pitchFamily="49" charset="0"/>
              </a:rPr>
              <a:t>               at(Expt, db):DB:Machine:Tube + </a:t>
            </a:r>
          </a:p>
          <a:p>
            <a:pPr algn="just"/>
            <a:r>
              <a:rPr lang="en-AU" sz="700" dirty="0">
                <a:latin typeface="Consolas" panose="020B0609020204030204" pitchFamily="49" charset="0"/>
              </a:rPr>
              <a:t>               at(Expt, db):DB:Run:Machine,</a:t>
            </a:r>
          </a:p>
          <a:p>
            <a:pPr algn="just"/>
            <a:r>
              <a:rPr lang="en-AU" sz="700" dirty="0">
                <a:latin typeface="Consolas" panose="020B0609020204030204" pitchFamily="49" charset="0"/>
              </a:rPr>
              <a:t>       residual=~dsum(~units|Expt),data=data.df,</a:t>
            </a:r>
          </a:p>
          <a:p>
            <a:pPr algn="just"/>
            <a:r>
              <a:rPr lang="en-AU" sz="700" dirty="0">
                <a:latin typeface="Consolas" panose="020B0609020204030204" pitchFamily="49" charset="0"/>
              </a:rPr>
              <a:t>       G.param = new.vp$G.sv, R.param = new.vp$R.sv,</a:t>
            </a:r>
          </a:p>
          <a:p>
            <a:pPr algn="just"/>
            <a:r>
              <a:rPr lang="en-AU" sz="700" dirty="0">
                <a:latin typeface="Consolas" panose="020B0609020204030204" pitchFamily="49" charset="0"/>
              </a:rPr>
              <a:t>       na.action = na.method(x='include',y='include'))</a:t>
            </a:r>
          </a:p>
        </p:txBody>
      </p:sp>
      <p:grpSp>
        <p:nvGrpSpPr>
          <p:cNvPr id="16" name="Group 15">
            <a:extLst>
              <a:ext uri="{FF2B5EF4-FFF2-40B4-BE49-F238E27FC236}">
                <a16:creationId xmlns:a16="http://schemas.microsoft.com/office/drawing/2014/main" id="{D1BD34C9-0D6C-8BFC-CFBC-4026879B3FD6}"/>
              </a:ext>
            </a:extLst>
          </p:cNvPr>
          <p:cNvGrpSpPr/>
          <p:nvPr/>
        </p:nvGrpSpPr>
        <p:grpSpPr>
          <a:xfrm>
            <a:off x="163862" y="929993"/>
            <a:ext cx="2585946" cy="324000"/>
            <a:chOff x="163862" y="929993"/>
            <a:chExt cx="2585946" cy="324000"/>
          </a:xfrm>
        </p:grpSpPr>
        <p:sp>
          <p:nvSpPr>
            <p:cNvPr id="7" name="Rectangle 6">
              <a:extLst>
                <a:ext uri="{FF2B5EF4-FFF2-40B4-BE49-F238E27FC236}">
                  <a16:creationId xmlns:a16="http://schemas.microsoft.com/office/drawing/2014/main" id="{6A96BC43-CB82-6582-9702-C92F124EC89A}"/>
                </a:ext>
              </a:extLst>
            </p:cNvPr>
            <p:cNvSpPr/>
            <p:nvPr/>
          </p:nvSpPr>
          <p:spPr>
            <a:xfrm>
              <a:off x="768608" y="929993"/>
              <a:ext cx="1981200" cy="324000"/>
            </a:xfrm>
            <a:prstGeom prst="rect">
              <a:avLst/>
            </a:prstGeom>
            <a:noFill/>
            <a:ln>
              <a:solidFill>
                <a:srgbClr val="E5117E"/>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dirty="0"/>
            </a:p>
          </p:txBody>
        </p:sp>
        <p:sp>
          <p:nvSpPr>
            <p:cNvPr id="11" name="TextBox 10">
              <a:extLst>
                <a:ext uri="{FF2B5EF4-FFF2-40B4-BE49-F238E27FC236}">
                  <a16:creationId xmlns:a16="http://schemas.microsoft.com/office/drawing/2014/main" id="{5B3B70F7-9C61-92F1-DAE2-0B0F58E79558}"/>
                </a:ext>
              </a:extLst>
            </p:cNvPr>
            <p:cNvSpPr txBox="1"/>
            <p:nvPr/>
          </p:nvSpPr>
          <p:spPr>
            <a:xfrm>
              <a:off x="163862" y="994278"/>
              <a:ext cx="604745" cy="215444"/>
            </a:xfrm>
            <a:prstGeom prst="rect">
              <a:avLst/>
            </a:prstGeom>
            <a:noFill/>
          </p:spPr>
          <p:txBody>
            <a:bodyPr wrap="square" rtlCol="0">
              <a:spAutoFit/>
            </a:bodyPr>
            <a:lstStyle/>
            <a:p>
              <a:r>
                <a:rPr lang="en-AU" sz="800" b="1" dirty="0">
                  <a:solidFill>
                    <a:srgbClr val="E5117E"/>
                  </a:solidFill>
                </a:rPr>
                <a:t>Field</a:t>
              </a:r>
            </a:p>
          </p:txBody>
        </p:sp>
      </p:grpSp>
      <p:grpSp>
        <p:nvGrpSpPr>
          <p:cNvPr id="17" name="Group 16">
            <a:extLst>
              <a:ext uri="{FF2B5EF4-FFF2-40B4-BE49-F238E27FC236}">
                <a16:creationId xmlns:a16="http://schemas.microsoft.com/office/drawing/2014/main" id="{25F1F80C-EBAB-5207-7417-7F51FFBA0B15}"/>
              </a:ext>
            </a:extLst>
          </p:cNvPr>
          <p:cNvGrpSpPr/>
          <p:nvPr/>
        </p:nvGrpSpPr>
        <p:grpSpPr>
          <a:xfrm>
            <a:off x="28576" y="1269937"/>
            <a:ext cx="2721232" cy="1584000"/>
            <a:chOff x="28576" y="1269937"/>
            <a:chExt cx="2721232" cy="1584000"/>
          </a:xfrm>
        </p:grpSpPr>
        <p:sp>
          <p:nvSpPr>
            <p:cNvPr id="8" name="Rectangle 7">
              <a:extLst>
                <a:ext uri="{FF2B5EF4-FFF2-40B4-BE49-F238E27FC236}">
                  <a16:creationId xmlns:a16="http://schemas.microsoft.com/office/drawing/2014/main" id="{5D9487E6-3522-1772-EC06-CF31E28A5B76}"/>
                </a:ext>
              </a:extLst>
            </p:cNvPr>
            <p:cNvSpPr/>
            <p:nvPr/>
          </p:nvSpPr>
          <p:spPr>
            <a:xfrm>
              <a:off x="768608" y="1269937"/>
              <a:ext cx="1981200" cy="1584000"/>
            </a:xfrm>
            <a:prstGeom prst="rect">
              <a:avLst/>
            </a:prstGeom>
            <a:noFill/>
            <a:ln>
              <a:solidFill>
                <a:srgbClr val="0B2036"/>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dirty="0"/>
            </a:p>
          </p:txBody>
        </p:sp>
        <p:sp>
          <p:nvSpPr>
            <p:cNvPr id="15" name="TextBox 14">
              <a:extLst>
                <a:ext uri="{FF2B5EF4-FFF2-40B4-BE49-F238E27FC236}">
                  <a16:creationId xmlns:a16="http://schemas.microsoft.com/office/drawing/2014/main" id="{80B55AA9-2FF5-A755-9E65-75D47BF97765}"/>
                </a:ext>
              </a:extLst>
            </p:cNvPr>
            <p:cNvSpPr txBox="1"/>
            <p:nvPr/>
          </p:nvSpPr>
          <p:spPr>
            <a:xfrm>
              <a:off x="28576" y="1937587"/>
              <a:ext cx="740032" cy="215444"/>
            </a:xfrm>
            <a:prstGeom prst="rect">
              <a:avLst/>
            </a:prstGeom>
            <a:noFill/>
          </p:spPr>
          <p:txBody>
            <a:bodyPr wrap="square" rtlCol="0">
              <a:spAutoFit/>
            </a:bodyPr>
            <a:lstStyle/>
            <a:p>
              <a:r>
                <a:rPr lang="en-AU" sz="800" b="1" dirty="0">
                  <a:solidFill>
                    <a:srgbClr val="0B2036"/>
                  </a:solidFill>
                </a:rPr>
                <a:t>Laboratory</a:t>
              </a:r>
            </a:p>
          </p:txBody>
        </p:sp>
      </p:grpSp>
      <p:sp>
        <p:nvSpPr>
          <p:cNvPr id="18" name="Rectangle 17">
            <a:extLst>
              <a:ext uri="{FF2B5EF4-FFF2-40B4-BE49-F238E27FC236}">
                <a16:creationId xmlns:a16="http://schemas.microsoft.com/office/drawing/2014/main" id="{C0BAD09A-EEB0-CC71-CA02-8094A64F1D14}"/>
              </a:ext>
            </a:extLst>
          </p:cNvPr>
          <p:cNvSpPr/>
          <p:nvPr/>
        </p:nvSpPr>
        <p:spPr>
          <a:xfrm>
            <a:off x="2847975" y="2886730"/>
            <a:ext cx="3054606" cy="324000"/>
          </a:xfrm>
          <a:prstGeom prst="rect">
            <a:avLst/>
          </a:prstGeom>
          <a:noFill/>
          <a:ln>
            <a:solidFill>
              <a:srgbClr val="E5117E"/>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AU" dirty="0"/>
          </a:p>
        </p:txBody>
      </p:sp>
      <p:cxnSp>
        <p:nvCxnSpPr>
          <p:cNvPr id="3" name="Straight Connector 2">
            <a:extLst>
              <a:ext uri="{FF2B5EF4-FFF2-40B4-BE49-F238E27FC236}">
                <a16:creationId xmlns:a16="http://schemas.microsoft.com/office/drawing/2014/main" id="{B55F2CED-D100-623B-346F-3BF26202D3FB}"/>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66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arn(inVertical)">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BD45DE-D7E1-0466-ECCA-B5CF5B3CA5A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72122" y="2524"/>
            <a:ext cx="4608905" cy="3455702"/>
          </a:xfrm>
          <a:prstGeom prst="rect">
            <a:avLst/>
          </a:prstGeom>
        </p:spPr>
      </p:pic>
      <p:pic>
        <p:nvPicPr>
          <p:cNvPr id="5" name="Picture 4">
            <a:extLst>
              <a:ext uri="{FF2B5EF4-FFF2-40B4-BE49-F238E27FC236}">
                <a16:creationId xmlns:a16="http://schemas.microsoft.com/office/drawing/2014/main" id="{A43B2871-7DFB-2D4A-C9F8-1BE6F7BC612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72122" y="5048"/>
            <a:ext cx="4608905" cy="3455702"/>
          </a:xfrm>
          <a:prstGeom prst="rect">
            <a:avLst/>
          </a:prstGeom>
        </p:spPr>
      </p:pic>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0C74616C-A0D1-ACDA-1DCE-5BAFAE01B8AA}"/>
                  </a:ext>
                </a:extLst>
              </p:cNvPr>
              <p:cNvGraphicFramePr>
                <a:graphicFrameLocks noChangeAspect="1"/>
              </p:cNvGraphicFramePr>
              <p:nvPr>
                <p:extLst>
                  <p:ext uri="{D42A27DB-BD31-4B8C-83A1-F6EECF244321}">
                    <p14:modId xmlns:p14="http://schemas.microsoft.com/office/powerpoint/2010/main" val="3541366724"/>
                  </p:ext>
                </p:extLst>
              </p:nvPr>
            </p:nvGraphicFramePr>
            <p:xfrm>
              <a:off x="4588422" y="206375"/>
              <a:ext cx="1257794" cy="865188"/>
            </p:xfrm>
            <a:graphic>
              <a:graphicData uri="http://schemas.microsoft.com/office/powerpoint/2016/slidezoom">
                <pslz:sldZm>
                  <pslz:sldZmObj sldId="294" cId="3165821784">
                    <pslz:zmPr id="{F9E554AB-7987-1C49-9E07-A6A64C8047D0}" returnToParent="0"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1257794" cy="865188"/>
                        </a:xfrm>
                        <a:prstGeom prst="rect">
                          <a:avLst/>
                        </a:prstGeom>
                        <a:ln w="3175">
                          <a:noFill/>
                        </a:ln>
                      </p166:spPr>
                    </pslz:zmPr>
                  </pslz:sldZmObj>
                </pslz:sldZm>
              </a:graphicData>
            </a:graphic>
          </p:graphicFrame>
        </mc:Choice>
        <mc:Fallback xmlns="">
          <p:pic>
            <p:nvPicPr>
              <p:cNvPr id="7" name="Slide Zoom 6">
                <a:hlinkClick r:id="rId5" action="ppaction://hlinksldjump"/>
                <a:extLst>
                  <a:ext uri="{FF2B5EF4-FFF2-40B4-BE49-F238E27FC236}">
                    <a16:creationId xmlns:a16="http://schemas.microsoft.com/office/drawing/2014/main" id="{0C74616C-A0D1-ACDA-1DCE-5BAFAE01B8AA}"/>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4588422" y="206375"/>
                <a:ext cx="1257794" cy="865188"/>
              </a:xfrm>
              <a:prstGeom prst="rect">
                <a:avLst/>
              </a:prstGeom>
              <a:ln w="3175">
                <a:noFill/>
              </a:ln>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9857-831A-3BE3-35F9-58E44D7CD673}"/>
              </a:ext>
            </a:extLst>
          </p:cNvPr>
          <p:cNvSpPr>
            <a:spLocks noGrp="1"/>
          </p:cNvSpPr>
          <p:nvPr>
            <p:ph type="title"/>
          </p:nvPr>
        </p:nvSpPr>
        <p:spPr/>
        <p:txBody>
          <a:bodyPr/>
          <a:lstStyle/>
          <a:p>
            <a:r>
              <a:rPr lang="en-AU" dirty="0"/>
              <a:t>FAST [Smith et al., 2018]</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1420434-CB42-6003-701B-6990AD569BE4}"/>
                  </a:ext>
                </a:extLst>
              </p:cNvPr>
              <p:cNvSpPr>
                <a:spLocks noGrp="1"/>
              </p:cNvSpPr>
              <p:nvPr>
                <p:ph type="body" idx="1"/>
              </p:nvPr>
            </p:nvSpPr>
            <p:spPr>
              <a:xfrm>
                <a:off x="4008085" y="1082675"/>
                <a:ext cx="1981200" cy="1342932"/>
              </a:xfrm>
              <a:solidFill>
                <a:srgbClr val="E5117E">
                  <a:alpha val="24881"/>
                </a:srgbClr>
              </a:solidFill>
              <a:ln>
                <a:solidFill>
                  <a:srgbClr val="E5117E"/>
                </a:solidFill>
              </a:ln>
            </p:spPr>
            <p:style>
              <a:lnRef idx="2">
                <a:schemeClr val="accent2">
                  <a:shade val="50000"/>
                </a:schemeClr>
              </a:lnRef>
              <a:fillRef idx="1">
                <a:schemeClr val="accent2"/>
              </a:fillRef>
              <a:effectRef idx="0">
                <a:schemeClr val="accent2"/>
              </a:effectRef>
              <a:fontRef idx="minor">
                <a:schemeClr val="lt1"/>
              </a:fontRef>
            </p:style>
            <p:txBody>
              <a:bodyPr/>
              <a:lstStyle/>
              <a:p>
                <a:endParaRPr lang="en-AU" sz="1100" i="1" dirty="0">
                  <a:solidFill>
                    <a:srgbClr val="0B2036"/>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AU" sz="1100" i="1" smtClean="0">
                              <a:solidFill>
                                <a:srgbClr val="0B2036"/>
                              </a:solidFill>
                              <a:latin typeface="Cambria Math" panose="02040503050406030204" pitchFamily="18" charset="0"/>
                            </a:rPr>
                          </m:ctrlPr>
                        </m:sSubPr>
                        <m:e>
                          <m:r>
                            <a:rPr lang="en-AU" sz="1100" b="0" i="1" smtClean="0">
                              <a:solidFill>
                                <a:srgbClr val="0B2036"/>
                              </a:solidFill>
                              <a:latin typeface="Cambria Math" panose="02040503050406030204" pitchFamily="18" charset="0"/>
                            </a:rPr>
                            <m:t>𝑂𝑃</m:t>
                          </m:r>
                        </m:e>
                        <m:sub>
                          <m:r>
                            <a:rPr lang="en-AU" sz="1100" b="0" i="1" smtClean="0">
                              <a:solidFill>
                                <a:srgbClr val="0B2036"/>
                              </a:solidFill>
                              <a:latin typeface="Cambria Math" panose="02040503050406030204" pitchFamily="18" charset="0"/>
                            </a:rPr>
                            <m:t>𝑖</m:t>
                          </m:r>
                        </m:sub>
                      </m:sSub>
                      <m:r>
                        <a:rPr lang="en-AU" sz="1100" b="0" i="1" smtClean="0">
                          <a:solidFill>
                            <a:srgbClr val="0B2036"/>
                          </a:solidFill>
                          <a:latin typeface="Cambria Math" panose="02040503050406030204" pitchFamily="18" charset="0"/>
                        </a:rPr>
                        <m:t>= </m:t>
                      </m:r>
                      <m:sSub>
                        <m:sSubPr>
                          <m:ctrlPr>
                            <a:rPr lang="en-AU" sz="1100" b="0" i="1" smtClean="0">
                              <a:solidFill>
                                <a:srgbClr val="FF0000"/>
                              </a:solidFill>
                              <a:latin typeface="Cambria Math" panose="02040503050406030204" pitchFamily="18" charset="0"/>
                            </a:rPr>
                          </m:ctrlPr>
                        </m:sSubPr>
                        <m:e>
                          <m:acc>
                            <m:accPr>
                              <m:chr m:val="̅"/>
                              <m:ctrlPr>
                                <a:rPr lang="en-AU" sz="1100" i="1">
                                  <a:solidFill>
                                    <a:srgbClr val="FF0000"/>
                                  </a:solidFill>
                                  <a:latin typeface="Cambria Math" panose="02040503050406030204" pitchFamily="18" charset="0"/>
                                </a:rPr>
                              </m:ctrlPr>
                            </m:accPr>
                            <m:e>
                              <m:r>
                                <a:rPr lang="en-AU" sz="1100" i="1" smtClean="0">
                                  <a:solidFill>
                                    <a:srgbClr val="FF0000"/>
                                  </a:solidFill>
                                  <a:latin typeface="Cambria Math" panose="02040503050406030204" pitchFamily="18" charset="0"/>
                                  <a:ea typeface="Cambria Math" panose="02040503050406030204" pitchFamily="18" charset="0"/>
                                </a:rPr>
                                <m:t>𝜆</m:t>
                              </m:r>
                            </m:e>
                          </m:acc>
                        </m:e>
                        <m:sub>
                          <m:r>
                            <a:rPr lang="en-AU" sz="1100" b="0" i="1" smtClean="0">
                              <a:solidFill>
                                <a:srgbClr val="FF0000"/>
                              </a:solidFill>
                              <a:latin typeface="Cambria Math" panose="02040503050406030204" pitchFamily="18" charset="0"/>
                            </a:rPr>
                            <m:t>1</m:t>
                          </m:r>
                        </m:sub>
                      </m:sSub>
                      <m:sSub>
                        <m:sSubPr>
                          <m:ctrlPr>
                            <a:rPr lang="en-AU" sz="1100" b="0" i="1" smtClean="0">
                              <a:solidFill>
                                <a:srgbClr val="0B2036"/>
                              </a:solidFill>
                              <a:latin typeface="Cambria Math" panose="02040503050406030204" pitchFamily="18" charset="0"/>
                            </a:rPr>
                          </m:ctrlPr>
                        </m:sSubPr>
                        <m:e>
                          <m:acc>
                            <m:accPr>
                              <m:chr m:val="̃"/>
                              <m:ctrlPr>
                                <a:rPr lang="en-AU" sz="1100" b="0" i="1" smtClean="0">
                                  <a:solidFill>
                                    <a:srgbClr val="0B2036"/>
                                  </a:solidFill>
                                  <a:latin typeface="Cambria Math" panose="02040503050406030204" pitchFamily="18" charset="0"/>
                                </a:rPr>
                              </m:ctrlPr>
                            </m:accPr>
                            <m:e>
                              <m:r>
                                <a:rPr lang="en-AU" sz="1100" b="0" i="1" smtClean="0">
                                  <a:solidFill>
                                    <a:srgbClr val="0B2036"/>
                                  </a:solidFill>
                                  <a:latin typeface="Cambria Math" panose="02040503050406030204" pitchFamily="18" charset="0"/>
                                </a:rPr>
                                <m:t>𝑓</m:t>
                              </m:r>
                            </m:e>
                          </m:acc>
                        </m:e>
                        <m:sub>
                          <m:r>
                            <a:rPr lang="en-AU" sz="1100" b="0" i="1" smtClean="0">
                              <a:solidFill>
                                <a:srgbClr val="0B2036"/>
                              </a:solidFill>
                              <a:latin typeface="Cambria Math" panose="02040503050406030204" pitchFamily="18" charset="0"/>
                            </a:rPr>
                            <m:t>1</m:t>
                          </m:r>
                          <m:r>
                            <a:rPr lang="en-AU" sz="1100" b="0" i="1" smtClean="0">
                              <a:solidFill>
                                <a:srgbClr val="0B2036"/>
                              </a:solidFill>
                              <a:latin typeface="Cambria Math" panose="02040503050406030204" pitchFamily="18" charset="0"/>
                            </a:rPr>
                            <m:t>𝑖</m:t>
                          </m:r>
                        </m:sub>
                      </m:sSub>
                    </m:oMath>
                  </m:oMathPara>
                </a14:m>
                <a:endParaRPr lang="en-AU" sz="1100" b="0" dirty="0">
                  <a:solidFill>
                    <a:srgbClr val="0B2036"/>
                  </a:solidFill>
                </a:endParaRPr>
              </a:p>
              <a:p>
                <a:endParaRPr lang="en-AU" sz="1100" b="0" dirty="0">
                  <a:solidFill>
                    <a:srgbClr val="0B2036"/>
                  </a:solidFill>
                </a:endParaRPr>
              </a:p>
              <a:p>
                <a:pPr/>
                <a14:m>
                  <m:oMathPara xmlns:m="http://schemas.openxmlformats.org/officeDocument/2006/math">
                    <m:oMathParaPr>
                      <m:jc m:val="centerGroup"/>
                    </m:oMathParaPr>
                    <m:oMath xmlns:m="http://schemas.openxmlformats.org/officeDocument/2006/math">
                      <m:sSub>
                        <m:sSubPr>
                          <m:ctrlPr>
                            <a:rPr lang="en-AU" sz="1100" i="1" smtClean="0">
                              <a:solidFill>
                                <a:srgbClr val="0B2036"/>
                              </a:solidFill>
                              <a:latin typeface="Cambria Math" panose="02040503050406030204" pitchFamily="18" charset="0"/>
                            </a:rPr>
                          </m:ctrlPr>
                        </m:sSubPr>
                        <m:e>
                          <m:r>
                            <a:rPr lang="en-AU" sz="1100" b="0" i="1" smtClean="0">
                              <a:solidFill>
                                <a:srgbClr val="0B2036"/>
                              </a:solidFill>
                              <a:latin typeface="Cambria Math" panose="02040503050406030204" pitchFamily="18" charset="0"/>
                            </a:rPr>
                            <m:t>𝑅𝑀𝑆𝐷</m:t>
                          </m:r>
                        </m:e>
                        <m:sub>
                          <m:r>
                            <a:rPr lang="en-AU" sz="1100" b="0" i="1" smtClean="0">
                              <a:solidFill>
                                <a:srgbClr val="0B2036"/>
                              </a:solidFill>
                              <a:latin typeface="Cambria Math" panose="02040503050406030204" pitchFamily="18" charset="0"/>
                            </a:rPr>
                            <m:t>𝑖</m:t>
                          </m:r>
                        </m:sub>
                      </m:sSub>
                      <m:r>
                        <a:rPr lang="en-AU" sz="1100" b="0" i="1" smtClean="0">
                          <a:solidFill>
                            <a:srgbClr val="0B2036"/>
                          </a:solidFill>
                          <a:latin typeface="Cambria Math" panose="02040503050406030204" pitchFamily="18" charset="0"/>
                        </a:rPr>
                        <m:t>= </m:t>
                      </m:r>
                      <m:rad>
                        <m:radPr>
                          <m:degHide m:val="on"/>
                          <m:ctrlPr>
                            <a:rPr lang="en-AU" sz="1100" b="0" i="1" smtClean="0">
                              <a:solidFill>
                                <a:srgbClr val="0B2036"/>
                              </a:solidFill>
                              <a:latin typeface="Cambria Math" panose="02040503050406030204" pitchFamily="18" charset="0"/>
                            </a:rPr>
                          </m:ctrlPr>
                        </m:radPr>
                        <m:deg/>
                        <m:e>
                          <m:nary>
                            <m:naryPr>
                              <m:chr m:val="∑"/>
                              <m:ctrlPr>
                                <a:rPr lang="en-AU" sz="1100" b="0" i="1" smtClean="0">
                                  <a:solidFill>
                                    <a:srgbClr val="0B2036"/>
                                  </a:solidFill>
                                  <a:latin typeface="Cambria Math" panose="02040503050406030204" pitchFamily="18" charset="0"/>
                                </a:rPr>
                              </m:ctrlPr>
                            </m:naryPr>
                            <m:sub>
                              <m:r>
                                <m:rPr>
                                  <m:brk m:alnAt="23"/>
                                </m:rPr>
                                <a:rPr lang="en-AU" sz="1100" b="0" i="1" smtClean="0">
                                  <a:solidFill>
                                    <a:srgbClr val="0B2036"/>
                                  </a:solidFill>
                                  <a:latin typeface="Cambria Math" panose="02040503050406030204" pitchFamily="18" charset="0"/>
                                </a:rPr>
                                <m:t>𝑗</m:t>
                              </m:r>
                              <m:r>
                                <a:rPr lang="en-AU" sz="1100" b="0" i="1" smtClean="0">
                                  <a:solidFill>
                                    <a:srgbClr val="0B2036"/>
                                  </a:solidFill>
                                  <a:latin typeface="Cambria Math" panose="02040503050406030204" pitchFamily="18" charset="0"/>
                                </a:rPr>
                                <m:t>=1</m:t>
                              </m:r>
                            </m:sub>
                            <m:sup>
                              <m:r>
                                <a:rPr lang="en-AU" sz="1100" b="0" i="1" smtClean="0">
                                  <a:solidFill>
                                    <a:srgbClr val="0B2036"/>
                                  </a:solidFill>
                                  <a:latin typeface="Cambria Math" panose="02040503050406030204" pitchFamily="18" charset="0"/>
                                </a:rPr>
                                <m:t>𝑡</m:t>
                              </m:r>
                            </m:sup>
                            <m:e>
                              <m:f>
                                <m:fPr>
                                  <m:ctrlPr>
                                    <a:rPr lang="en-AU" sz="1100" b="0" i="1" smtClean="0">
                                      <a:solidFill>
                                        <a:srgbClr val="0B2036"/>
                                      </a:solidFill>
                                      <a:latin typeface="Cambria Math" panose="02040503050406030204" pitchFamily="18" charset="0"/>
                                    </a:rPr>
                                  </m:ctrlPr>
                                </m:fPr>
                                <m:num>
                                  <m:r>
                                    <a:rPr lang="en-AU" sz="1100" i="1">
                                      <a:solidFill>
                                        <a:srgbClr val="0B2036"/>
                                      </a:solidFill>
                                      <a:latin typeface="Cambria Math" panose="02040503050406030204" pitchFamily="18" charset="0"/>
                                    </a:rPr>
                                    <m:t>(</m:t>
                                  </m:r>
                                  <m:sSub>
                                    <m:sSubPr>
                                      <m:ctrlPr>
                                        <a:rPr lang="en-AU" sz="1100" i="1">
                                          <a:solidFill>
                                            <a:srgbClr val="0B2036"/>
                                          </a:solidFill>
                                          <a:latin typeface="Cambria Math" panose="02040503050406030204" pitchFamily="18" charset="0"/>
                                        </a:rPr>
                                      </m:ctrlPr>
                                    </m:sSubPr>
                                    <m:e>
                                      <m:acc>
                                        <m:accPr>
                                          <m:chr m:val="̃"/>
                                          <m:ctrlPr>
                                            <a:rPr lang="en-AU" sz="1100" i="1">
                                              <a:solidFill>
                                                <a:srgbClr val="0B2036"/>
                                              </a:solidFill>
                                              <a:latin typeface="Cambria Math" panose="02040503050406030204" pitchFamily="18" charset="0"/>
                                            </a:rPr>
                                          </m:ctrlPr>
                                        </m:accPr>
                                        <m:e>
                                          <m:r>
                                            <a:rPr lang="en-AU" sz="1100" i="1">
                                              <a:solidFill>
                                                <a:srgbClr val="0B2036"/>
                                              </a:solidFill>
                                              <a:latin typeface="Cambria Math" panose="02040503050406030204" pitchFamily="18" charset="0"/>
                                              <a:ea typeface="Cambria Math" panose="02040503050406030204" pitchFamily="18" charset="0"/>
                                            </a:rPr>
                                            <m:t>𝛽</m:t>
                                          </m:r>
                                        </m:e>
                                      </m:acc>
                                    </m:e>
                                    <m:sub>
                                      <m:r>
                                        <a:rPr lang="en-AU" sz="1100" i="1">
                                          <a:solidFill>
                                            <a:srgbClr val="0B2036"/>
                                          </a:solidFill>
                                          <a:latin typeface="Cambria Math" panose="02040503050406030204" pitchFamily="18" charset="0"/>
                                        </a:rPr>
                                        <m:t>𝑖𝑗</m:t>
                                      </m:r>
                                    </m:sub>
                                  </m:sSub>
                                  <m:r>
                                    <a:rPr lang="en-AU" sz="1100" i="1">
                                      <a:solidFill>
                                        <a:srgbClr val="0B2036"/>
                                      </a:solidFill>
                                      <a:latin typeface="Cambria Math" panose="02040503050406030204" pitchFamily="18" charset="0"/>
                                    </a:rPr>
                                    <m:t> −</m:t>
                                  </m:r>
                                  <m:sSub>
                                    <m:sSubPr>
                                      <m:ctrlPr>
                                        <a:rPr lang="en-AU" sz="1100" i="1" smtClean="0">
                                          <a:solidFill>
                                            <a:srgbClr val="0B2036"/>
                                          </a:solidFill>
                                          <a:latin typeface="Cambria Math" panose="02040503050406030204" pitchFamily="18" charset="0"/>
                                        </a:rPr>
                                      </m:ctrlPr>
                                    </m:sSubPr>
                                    <m:e>
                                      <m:acc>
                                        <m:accPr>
                                          <m:chr m:val="̂"/>
                                          <m:ctrlPr>
                                            <a:rPr lang="en-AU" sz="1100" i="1">
                                              <a:solidFill>
                                                <a:srgbClr val="0B2036"/>
                                              </a:solidFill>
                                              <a:latin typeface="Cambria Math" panose="02040503050406030204" pitchFamily="18" charset="0"/>
                                            </a:rPr>
                                          </m:ctrlPr>
                                        </m:accPr>
                                        <m:e>
                                          <m:r>
                                            <a:rPr lang="en-AU" sz="1100" i="1">
                                              <a:solidFill>
                                                <a:srgbClr val="0B2036"/>
                                              </a:solidFill>
                                              <a:latin typeface="Cambria Math" panose="02040503050406030204" pitchFamily="18" charset="0"/>
                                              <a:ea typeface="Cambria Math" panose="02040503050406030204" pitchFamily="18" charset="0"/>
                                            </a:rPr>
                                            <m:t>𝜆</m:t>
                                          </m:r>
                                        </m:e>
                                      </m:acc>
                                    </m:e>
                                    <m:sub>
                                      <m:r>
                                        <a:rPr lang="en-AU" sz="1100" i="1">
                                          <a:solidFill>
                                            <a:srgbClr val="0B2036"/>
                                          </a:solidFill>
                                          <a:latin typeface="Cambria Math" panose="02040503050406030204" pitchFamily="18" charset="0"/>
                                        </a:rPr>
                                        <m:t>1</m:t>
                                      </m:r>
                                      <m:r>
                                        <a:rPr lang="en-AU" sz="1100" i="1">
                                          <a:solidFill>
                                            <a:srgbClr val="0B2036"/>
                                          </a:solidFill>
                                          <a:latin typeface="Cambria Math" panose="02040503050406030204" pitchFamily="18" charset="0"/>
                                        </a:rPr>
                                        <m:t>𝑗</m:t>
                                      </m:r>
                                    </m:sub>
                                  </m:sSub>
                                  <m:sSub>
                                    <m:sSubPr>
                                      <m:ctrlPr>
                                        <a:rPr lang="en-AU" sz="1100" i="1">
                                          <a:solidFill>
                                            <a:srgbClr val="0B2036"/>
                                          </a:solidFill>
                                          <a:latin typeface="Cambria Math" panose="02040503050406030204" pitchFamily="18" charset="0"/>
                                        </a:rPr>
                                      </m:ctrlPr>
                                    </m:sSubPr>
                                    <m:e>
                                      <m:acc>
                                        <m:accPr>
                                          <m:chr m:val="̃"/>
                                          <m:ctrlPr>
                                            <a:rPr lang="en-AU" sz="1100" i="1">
                                              <a:solidFill>
                                                <a:srgbClr val="0B2036"/>
                                              </a:solidFill>
                                              <a:latin typeface="Cambria Math" panose="02040503050406030204" pitchFamily="18" charset="0"/>
                                            </a:rPr>
                                          </m:ctrlPr>
                                        </m:accPr>
                                        <m:e>
                                          <m:r>
                                            <a:rPr lang="en-AU" sz="1100" i="1">
                                              <a:solidFill>
                                                <a:srgbClr val="0B2036"/>
                                              </a:solidFill>
                                              <a:latin typeface="Cambria Math" panose="02040503050406030204" pitchFamily="18" charset="0"/>
                                            </a:rPr>
                                            <m:t>𝑓</m:t>
                                          </m:r>
                                        </m:e>
                                      </m:acc>
                                    </m:e>
                                    <m:sub>
                                      <m:r>
                                        <a:rPr lang="en-AU" sz="1100" i="1">
                                          <a:solidFill>
                                            <a:srgbClr val="0B2036"/>
                                          </a:solidFill>
                                          <a:latin typeface="Cambria Math" panose="02040503050406030204" pitchFamily="18" charset="0"/>
                                        </a:rPr>
                                        <m:t>1</m:t>
                                      </m:r>
                                      <m:r>
                                        <a:rPr lang="en-AU" sz="1100" i="1">
                                          <a:solidFill>
                                            <a:srgbClr val="0B2036"/>
                                          </a:solidFill>
                                          <a:latin typeface="Cambria Math" panose="02040503050406030204" pitchFamily="18" charset="0"/>
                                        </a:rPr>
                                        <m:t>𝑖</m:t>
                                      </m:r>
                                    </m:sub>
                                  </m:sSub>
                                  <m:sSup>
                                    <m:sSupPr>
                                      <m:ctrlPr>
                                        <a:rPr lang="en-AU" sz="1100" i="1">
                                          <a:solidFill>
                                            <a:srgbClr val="0B2036"/>
                                          </a:solidFill>
                                          <a:latin typeface="Cambria Math" panose="02040503050406030204" pitchFamily="18" charset="0"/>
                                        </a:rPr>
                                      </m:ctrlPr>
                                    </m:sSupPr>
                                    <m:e>
                                      <m:r>
                                        <a:rPr lang="en-AU" sz="1100" i="1">
                                          <a:solidFill>
                                            <a:srgbClr val="0B2036"/>
                                          </a:solidFill>
                                          <a:latin typeface="Cambria Math" panose="02040503050406030204" pitchFamily="18" charset="0"/>
                                        </a:rPr>
                                        <m:t>)</m:t>
                                      </m:r>
                                    </m:e>
                                    <m:sup>
                                      <m:r>
                                        <a:rPr lang="en-AU" sz="1100" i="1">
                                          <a:solidFill>
                                            <a:srgbClr val="0B2036"/>
                                          </a:solidFill>
                                          <a:latin typeface="Cambria Math" panose="02040503050406030204" pitchFamily="18" charset="0"/>
                                        </a:rPr>
                                        <m:t>2</m:t>
                                      </m:r>
                                    </m:sup>
                                  </m:sSup>
                                </m:num>
                                <m:den>
                                  <m:r>
                                    <a:rPr lang="en-AU" sz="1100" b="0" i="1" smtClean="0">
                                      <a:solidFill>
                                        <a:srgbClr val="0B2036"/>
                                      </a:solidFill>
                                      <a:latin typeface="Cambria Math" panose="02040503050406030204" pitchFamily="18" charset="0"/>
                                    </a:rPr>
                                    <m:t>𝑝</m:t>
                                  </m:r>
                                </m:den>
                              </m:f>
                            </m:e>
                          </m:nary>
                        </m:e>
                      </m:rad>
                    </m:oMath>
                  </m:oMathPara>
                </a14:m>
                <a:endParaRPr lang="en-AU" sz="1100" b="0" dirty="0">
                  <a:solidFill>
                    <a:srgbClr val="0B2036"/>
                  </a:solidFill>
                </a:endParaRPr>
              </a:p>
              <a:p>
                <a:endParaRPr lang="en-AU" sz="1100" dirty="0">
                  <a:solidFill>
                    <a:srgbClr val="0B2036"/>
                  </a:solidFill>
                </a:endParaRPr>
              </a:p>
            </p:txBody>
          </p:sp>
        </mc:Choice>
        <mc:Fallback xmlns="">
          <p:sp>
            <p:nvSpPr>
              <p:cNvPr id="3" name="Text Placeholder 2">
                <a:extLst>
                  <a:ext uri="{FF2B5EF4-FFF2-40B4-BE49-F238E27FC236}">
                    <a16:creationId xmlns:a16="http://schemas.microsoft.com/office/drawing/2014/main" id="{F1420434-CB42-6003-701B-6990AD569BE4}"/>
                  </a:ext>
                </a:extLst>
              </p:cNvPr>
              <p:cNvSpPr>
                <a:spLocks noGrp="1" noRot="1" noChangeAspect="1" noMove="1" noResize="1" noEditPoints="1" noAdjustHandles="1" noChangeArrowheads="1" noChangeShapeType="1" noTextEdit="1"/>
              </p:cNvSpPr>
              <p:nvPr>
                <p:ph type="body" idx="1"/>
              </p:nvPr>
            </p:nvSpPr>
            <p:spPr>
              <a:xfrm>
                <a:off x="4008085" y="1082675"/>
                <a:ext cx="1981200" cy="1342932"/>
              </a:xfrm>
              <a:blipFill>
                <a:blip r:embed="rId3"/>
                <a:stretch>
                  <a:fillRect b="-42593"/>
                </a:stretch>
              </a:blipFill>
              <a:ln>
                <a:solidFill>
                  <a:srgbClr val="E5117E"/>
                </a:solidFill>
              </a:ln>
            </p:spPr>
            <p:txBody>
              <a:bodyPr/>
              <a:lstStyle/>
              <a:p>
                <a:r>
                  <a:rPr lang="en-AU">
                    <a:noFill/>
                  </a:rPr>
                  <a:t> </a:t>
                </a:r>
              </a:p>
            </p:txBody>
          </p:sp>
        </mc:Fallback>
      </mc:AlternateContent>
      <p:pic>
        <p:nvPicPr>
          <p:cNvPr id="6" name="Picture 5">
            <a:extLst>
              <a:ext uri="{FF2B5EF4-FFF2-40B4-BE49-F238E27FC236}">
                <a16:creationId xmlns:a16="http://schemas.microsoft.com/office/drawing/2014/main" id="{915BBDFB-943B-3FB9-6BF3-C4057D684C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434975"/>
            <a:ext cx="3834414" cy="2873375"/>
          </a:xfrm>
          <a:prstGeom prst="rect">
            <a:avLst/>
          </a:prstGeom>
        </p:spPr>
      </p:pic>
      <p:cxnSp>
        <p:nvCxnSpPr>
          <p:cNvPr id="7" name="Straight Connector 6">
            <a:extLst>
              <a:ext uri="{FF2B5EF4-FFF2-40B4-BE49-F238E27FC236}">
                <a16:creationId xmlns:a16="http://schemas.microsoft.com/office/drawing/2014/main" id="{309D152F-7131-BEE5-BDEC-538E618D533A}"/>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F7B62E7-E097-5976-EA6A-D89BFA1AB315}"/>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rot="1090832">
            <a:off x="771346" y="739774"/>
            <a:ext cx="4608905" cy="19805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6582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EC11B9-4757-D44A-5414-E2207940274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68757" y="0"/>
            <a:ext cx="4615636" cy="3460750"/>
          </a:xfrm>
          <a:prstGeom prst="rect">
            <a:avLst/>
          </a:prstGeom>
        </p:spPr>
      </p:pic>
    </p:spTree>
    <p:extLst>
      <p:ext uri="{BB962C8B-B14F-4D97-AF65-F5344CB8AC3E}">
        <p14:creationId xmlns:p14="http://schemas.microsoft.com/office/powerpoint/2010/main" val="4124859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537CE7-2D6E-968F-63A2-220C8D31498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68757" y="0"/>
            <a:ext cx="4615636" cy="3460750"/>
          </a:xfrm>
          <a:prstGeom prst="rect">
            <a:avLst/>
          </a:prstGeom>
        </p:spPr>
      </p:pic>
    </p:spTree>
    <p:extLst>
      <p:ext uri="{BB962C8B-B14F-4D97-AF65-F5344CB8AC3E}">
        <p14:creationId xmlns:p14="http://schemas.microsoft.com/office/powerpoint/2010/main" val="2095331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7BFC28-5419-4D43-E279-3268A4B36FA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68757" y="0"/>
            <a:ext cx="4615636" cy="3460750"/>
          </a:xfrm>
          <a:prstGeom prst="rect">
            <a:avLst/>
          </a:prstGeom>
        </p:spPr>
      </p:pic>
      <p:sp>
        <p:nvSpPr>
          <p:cNvPr id="2" name="Rectangle 1">
            <a:extLst>
              <a:ext uri="{FF2B5EF4-FFF2-40B4-BE49-F238E27FC236}">
                <a16:creationId xmlns:a16="http://schemas.microsoft.com/office/drawing/2014/main" id="{DCB20142-58E7-3E3A-75D0-8FE52E602AA7}"/>
              </a:ext>
            </a:extLst>
          </p:cNvPr>
          <p:cNvSpPr/>
          <p:nvPr/>
        </p:nvSpPr>
        <p:spPr>
          <a:xfrm>
            <a:off x="782092" y="1708149"/>
            <a:ext cx="174218" cy="250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9E97D30E-0F7D-4811-9601-2D111920CFE1}"/>
              </a:ext>
            </a:extLst>
          </p:cNvPr>
          <p:cNvSpPr/>
          <p:nvPr/>
        </p:nvSpPr>
        <p:spPr>
          <a:xfrm rot="5400000">
            <a:off x="2680962" y="1476000"/>
            <a:ext cx="25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Rectangle 4">
            <a:extLst>
              <a:ext uri="{FF2B5EF4-FFF2-40B4-BE49-F238E27FC236}">
                <a16:creationId xmlns:a16="http://schemas.microsoft.com/office/drawing/2014/main" id="{5863C53C-21D7-4607-E7B1-80AC0E745756}"/>
              </a:ext>
            </a:extLst>
          </p:cNvPr>
          <p:cNvSpPr/>
          <p:nvPr/>
        </p:nvSpPr>
        <p:spPr>
          <a:xfrm rot="5400000">
            <a:off x="2644962" y="-1651251"/>
            <a:ext cx="324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5E4226A9-D433-CF43-9218-D5A4F5E9BD8A}"/>
                  </a:ext>
                </a:extLst>
              </p:cNvPr>
              <p:cNvGraphicFramePr>
                <a:graphicFrameLocks noChangeAspect="1"/>
              </p:cNvGraphicFramePr>
              <p:nvPr>
                <p:extLst>
                  <p:ext uri="{D42A27DB-BD31-4B8C-83A1-F6EECF244321}">
                    <p14:modId xmlns:p14="http://schemas.microsoft.com/office/powerpoint/2010/main" val="3930465801"/>
                  </p:ext>
                </p:extLst>
              </p:nvPr>
            </p:nvGraphicFramePr>
            <p:xfrm>
              <a:off x="2368359" y="2263775"/>
              <a:ext cx="877205" cy="865188"/>
            </p:xfrm>
            <a:graphic>
              <a:graphicData uri="http://schemas.microsoft.com/office/powerpoint/2016/slidezoom">
                <pslz:sldZm>
                  <pslz:sldZmObj sldId="295" cId="1626625363">
                    <pslz:zmPr id="{128960B7-CFC9-9B4B-9CED-087BACF86FDC}" returnToParent="0" imageType="cover" transitionDur="1000">
                      <p166:blipFill xmlns:p166="http://schemas.microsoft.com/office/powerpoint/2016/6/main">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166:blipFill>
                      <p166:spPr xmlns:p166="http://schemas.microsoft.com/office/powerpoint/2016/6/main">
                        <a:xfrm>
                          <a:off x="0" y="0"/>
                          <a:ext cx="877205" cy="865188"/>
                        </a:xfrm>
                        <a:prstGeom prst="rect">
                          <a:avLst/>
                        </a:prstGeom>
                        <a:ln w="3175">
                          <a:noFill/>
                        </a:ln>
                      </p166:spPr>
                    </pslz:zmPr>
                  </pslz:sldZmObj>
                </pslz:sldZm>
              </a:graphicData>
            </a:graphic>
          </p:graphicFrame>
        </mc:Choice>
        <mc:Fallback xmlns="">
          <p:pic>
            <p:nvPicPr>
              <p:cNvPr id="9" name="Slide Zoom 8">
                <a:hlinkClick r:id="rId6" action="ppaction://hlinksldjump"/>
                <a:extLst>
                  <a:ext uri="{FF2B5EF4-FFF2-40B4-BE49-F238E27FC236}">
                    <a16:creationId xmlns:a16="http://schemas.microsoft.com/office/drawing/2014/main" id="{5E4226A9-D433-CF43-9218-D5A4F5E9BD8A}"/>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68359" y="2263775"/>
                <a:ext cx="877205" cy="865188"/>
              </a:xfrm>
              <a:prstGeom prst="rect">
                <a:avLst/>
              </a:prstGeom>
              <a:ln w="3175">
                <a:noFill/>
              </a:ln>
            </p:spPr>
          </p:pic>
        </mc:Fallback>
      </mc:AlternateContent>
    </p:spTree>
    <p:extLst>
      <p:ext uri="{BB962C8B-B14F-4D97-AF65-F5344CB8AC3E}">
        <p14:creationId xmlns:p14="http://schemas.microsoft.com/office/powerpoint/2010/main" val="9639687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64" presetClass="path" presetSubtype="0" accel="50000" fill="hold" nodeType="withEffect" p14:presetBounceEnd="50000">
                                      <p:stCondLst>
                                        <p:cond delay="0"/>
                                      </p:stCondLst>
                                      <p:childTnLst>
                                        <p:animMotion origin="layout" path="M -0.00568 0.38165 L -0.00568 -0.2789 " pathEditMode="relative" rAng="0" ptsTypes="AA" p14:bounceEnd="50000">
                                          <p:cBhvr>
                                            <p:cTn id="8" dur="2000" fill="hold"/>
                                            <p:tgtEl>
                                              <p:spTgt spid="9"/>
                                            </p:tgtEl>
                                            <p:attrNameLst>
                                              <p:attrName>ppt_x</p:attrName>
                                              <p:attrName>ppt_y</p:attrName>
                                            </p:attrNameLst>
                                          </p:cBhvr>
                                          <p:rCtr x="0" y="-33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64" presetClass="path" presetSubtype="0" accel="50000" fill="hold" nodeType="withEffect">
                                      <p:stCondLst>
                                        <p:cond delay="0"/>
                                      </p:stCondLst>
                                      <p:childTnLst>
                                        <p:animMotion origin="layout" path="M -0.00568 0.38165 L -0.00568 -0.2789 " pathEditMode="relative" rAng="0" ptsTypes="AA">
                                          <p:cBhvr>
                                            <p:cTn id="8" dur="2000" fill="hold"/>
                                            <p:tgtEl>
                                              <p:spTgt spid="9"/>
                                            </p:tgtEl>
                                            <p:attrNameLst>
                                              <p:attrName>ppt_x</p:attrName>
                                              <p:attrName>ppt_y</p:attrName>
                                            </p:attrNameLst>
                                          </p:cBhvr>
                                          <p:rCtr x="0" y="-33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485775" y="1252303"/>
            <a:ext cx="2202759" cy="1050989"/>
          </a:xfrm>
          <a:prstGeom prst="rect">
            <a:avLst/>
          </a:prstGeom>
        </p:spPr>
        <p:txBody>
          <a:bodyPr vert="horz" wrap="square" lIns="0" tIns="16951" rIns="0" bIns="0" rtlCol="0">
            <a:spAutoFit/>
          </a:bodyPr>
          <a:lstStyle/>
          <a:p>
            <a:pPr marL="252565" marR="6780" indent="-236462">
              <a:lnSpc>
                <a:spcPct val="118000"/>
              </a:lnSpc>
              <a:spcBef>
                <a:spcPts val="133"/>
              </a:spcBef>
              <a:buChar char="•"/>
              <a:tabLst>
                <a:tab pos="253413" algn="l"/>
              </a:tabLst>
            </a:pPr>
            <a:r>
              <a:rPr sz="1468" spc="-53" dirty="0">
                <a:solidFill>
                  <a:srgbClr val="22373A"/>
                </a:solidFill>
                <a:latin typeface="Tahoma"/>
                <a:cs typeface="Tahoma"/>
              </a:rPr>
              <a:t>Haydn</a:t>
            </a:r>
            <a:r>
              <a:rPr sz="1468" spc="-13" dirty="0">
                <a:solidFill>
                  <a:srgbClr val="22373A"/>
                </a:solidFill>
                <a:latin typeface="Tahoma"/>
                <a:cs typeface="Tahoma"/>
              </a:rPr>
              <a:t> </a:t>
            </a:r>
            <a:r>
              <a:rPr sz="1468" spc="-27" dirty="0" err="1">
                <a:solidFill>
                  <a:srgbClr val="22373A"/>
                </a:solidFill>
                <a:latin typeface="Tahoma"/>
                <a:cs typeface="Tahoma"/>
              </a:rPr>
              <a:t>Kuchel</a:t>
            </a:r>
            <a:r>
              <a:rPr sz="1468" spc="-13" dirty="0">
                <a:solidFill>
                  <a:srgbClr val="22373A"/>
                </a:solidFill>
                <a:latin typeface="Tahoma"/>
                <a:cs typeface="Tahoma"/>
              </a:rPr>
              <a:t> </a:t>
            </a:r>
            <a:r>
              <a:rPr sz="1468" spc="27" dirty="0">
                <a:solidFill>
                  <a:srgbClr val="22373A"/>
                </a:solidFill>
                <a:latin typeface="Tahoma"/>
                <a:cs typeface="Tahoma"/>
              </a:rPr>
              <a:t>(AGT)</a:t>
            </a:r>
            <a:endParaRPr sz="1468" dirty="0">
              <a:latin typeface="Tahoma"/>
              <a:cs typeface="Tahoma"/>
            </a:endParaRPr>
          </a:p>
          <a:p>
            <a:pPr marL="252565" indent="-236462">
              <a:spcBef>
                <a:spcPts val="320"/>
              </a:spcBef>
              <a:buChar char="•"/>
              <a:tabLst>
                <a:tab pos="253413" algn="l"/>
              </a:tabLst>
            </a:pPr>
            <a:r>
              <a:rPr sz="1468" spc="-47" dirty="0">
                <a:solidFill>
                  <a:srgbClr val="22373A"/>
                </a:solidFill>
                <a:latin typeface="Tahoma"/>
                <a:cs typeface="Tahoma"/>
              </a:rPr>
              <a:t>Richard</a:t>
            </a:r>
            <a:r>
              <a:rPr sz="1468" spc="-27" dirty="0">
                <a:solidFill>
                  <a:srgbClr val="22373A"/>
                </a:solidFill>
                <a:latin typeface="Tahoma"/>
                <a:cs typeface="Tahoma"/>
              </a:rPr>
              <a:t> </a:t>
            </a:r>
            <a:r>
              <a:rPr sz="1468" spc="-20" dirty="0">
                <a:solidFill>
                  <a:srgbClr val="22373A"/>
                </a:solidFill>
                <a:latin typeface="Tahoma"/>
                <a:cs typeface="Tahoma"/>
              </a:rPr>
              <a:t>Williams</a:t>
            </a:r>
            <a:endParaRPr sz="1468" dirty="0">
              <a:latin typeface="Tahoma"/>
              <a:cs typeface="Tahoma"/>
            </a:endParaRPr>
          </a:p>
          <a:p>
            <a:pPr marL="252565" indent="-236462">
              <a:spcBef>
                <a:spcPts val="314"/>
              </a:spcBef>
              <a:buChar char="•"/>
              <a:tabLst>
                <a:tab pos="253413" algn="l"/>
              </a:tabLst>
            </a:pPr>
            <a:r>
              <a:rPr sz="1468" spc="-27" dirty="0">
                <a:solidFill>
                  <a:srgbClr val="22373A"/>
                </a:solidFill>
                <a:latin typeface="Tahoma"/>
                <a:cs typeface="Tahoma"/>
              </a:rPr>
              <a:t>Nicole </a:t>
            </a:r>
            <a:r>
              <a:rPr sz="1468" spc="-33" dirty="0">
                <a:solidFill>
                  <a:srgbClr val="22373A"/>
                </a:solidFill>
                <a:latin typeface="Tahoma"/>
                <a:cs typeface="Tahoma"/>
              </a:rPr>
              <a:t>Cocks</a:t>
            </a:r>
            <a:endParaRPr sz="1468" dirty="0">
              <a:latin typeface="Tahoma"/>
              <a:cs typeface="Tahoma"/>
            </a:endParaRPr>
          </a:p>
          <a:p>
            <a:pPr marL="252565" marR="27969" indent="-236462">
              <a:lnSpc>
                <a:spcPct val="118000"/>
              </a:lnSpc>
              <a:spcBef>
                <a:spcPts val="7"/>
              </a:spcBef>
              <a:buChar char="•"/>
              <a:tabLst>
                <a:tab pos="253413" algn="l"/>
              </a:tabLst>
            </a:pPr>
            <a:r>
              <a:rPr sz="1468" spc="27" dirty="0">
                <a:solidFill>
                  <a:srgbClr val="22373A"/>
                </a:solidFill>
                <a:latin typeface="Tahoma"/>
                <a:cs typeface="Tahoma"/>
              </a:rPr>
              <a:t>PhD </a:t>
            </a:r>
            <a:r>
              <a:rPr sz="1468" spc="-67" dirty="0">
                <a:solidFill>
                  <a:srgbClr val="22373A"/>
                </a:solidFill>
                <a:latin typeface="Tahoma"/>
                <a:cs typeface="Tahoma"/>
              </a:rPr>
              <a:t>Supervisors</a:t>
            </a:r>
            <a:endParaRPr lang="en-AU" sz="1468" spc="-67" dirty="0">
              <a:solidFill>
                <a:srgbClr val="22373A"/>
              </a:solidFill>
              <a:latin typeface="Tahoma"/>
              <a:cs typeface="Tahoma"/>
            </a:endParaRPr>
          </a:p>
        </p:txBody>
      </p:sp>
      <p:pic>
        <p:nvPicPr>
          <p:cNvPr id="8" name="object 8"/>
          <p:cNvPicPr/>
          <p:nvPr/>
        </p:nvPicPr>
        <p:blipFill>
          <a:blip r:embed="rId3" cstate="print"/>
          <a:stretch>
            <a:fillRect/>
          </a:stretch>
        </p:blipFill>
        <p:spPr>
          <a:xfrm>
            <a:off x="3235336" y="791341"/>
            <a:ext cx="2594744" cy="1972915"/>
          </a:xfrm>
          <a:prstGeom prst="rect">
            <a:avLst/>
          </a:prstGeom>
        </p:spPr>
      </p:pic>
      <p:pic>
        <p:nvPicPr>
          <p:cNvPr id="9" name="object 9"/>
          <p:cNvPicPr/>
          <p:nvPr/>
        </p:nvPicPr>
        <p:blipFill>
          <a:blip r:embed="rId4" cstate="print"/>
          <a:stretch>
            <a:fillRect/>
          </a:stretch>
        </p:blipFill>
        <p:spPr>
          <a:xfrm>
            <a:off x="4820780" y="3189932"/>
            <a:ext cx="1168505" cy="270818"/>
          </a:xfrm>
          <a:prstGeom prst="rect">
            <a:avLst/>
          </a:prstGeom>
        </p:spPr>
      </p:pic>
      <p:sp>
        <p:nvSpPr>
          <p:cNvPr id="11" name="Title 10">
            <a:extLst>
              <a:ext uri="{FF2B5EF4-FFF2-40B4-BE49-F238E27FC236}">
                <a16:creationId xmlns:a16="http://schemas.microsoft.com/office/drawing/2014/main" id="{5E3F1801-C3E5-209F-9F53-1CB0482D17E0}"/>
              </a:ext>
            </a:extLst>
          </p:cNvPr>
          <p:cNvSpPr>
            <a:spLocks noGrp="1"/>
          </p:cNvSpPr>
          <p:nvPr>
            <p:ph type="title"/>
          </p:nvPr>
        </p:nvSpPr>
        <p:spPr>
          <a:xfrm>
            <a:off x="163863" y="76376"/>
            <a:ext cx="5825422" cy="246542"/>
          </a:xfrm>
        </p:spPr>
        <p:txBody>
          <a:bodyPr/>
          <a:lstStyle/>
          <a:p>
            <a:r>
              <a:rPr lang="en-US" dirty="0"/>
              <a:t>Acknowledgements</a:t>
            </a:r>
          </a:p>
        </p:txBody>
      </p:sp>
      <p:cxnSp>
        <p:nvCxnSpPr>
          <p:cNvPr id="10" name="Straight Connector 9">
            <a:extLst>
              <a:ext uri="{FF2B5EF4-FFF2-40B4-BE49-F238E27FC236}">
                <a16:creationId xmlns:a16="http://schemas.microsoft.com/office/drawing/2014/main" id="{464D345D-6BC6-45C4-CE57-7EC862F63B0C}"/>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761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191B8-E661-C47F-3F21-4E1EAA1E61FB}"/>
              </a:ext>
            </a:extLst>
          </p:cNvPr>
          <p:cNvSpPr>
            <a:spLocks noGrp="1"/>
          </p:cNvSpPr>
          <p:nvPr>
            <p:ph type="title"/>
          </p:nvPr>
        </p:nvSpPr>
        <p:spPr/>
        <p:txBody>
          <a:bodyPr/>
          <a:lstStyle/>
          <a:p>
            <a:r>
              <a:rPr lang="en-AU" dirty="0"/>
              <a:t>Interaction Classes (iClass) [Smith et al., 2021]</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39FA9B2-EDC4-5F0F-F97A-2364424A6C83}"/>
                  </a:ext>
                </a:extLst>
              </p:cNvPr>
              <p:cNvSpPr>
                <a:spLocks noGrp="1"/>
              </p:cNvSpPr>
              <p:nvPr>
                <p:ph type="body" idx="1"/>
              </p:nvPr>
            </p:nvSpPr>
            <p:spPr>
              <a:xfrm>
                <a:off x="429279" y="492151"/>
                <a:ext cx="5294589" cy="2799613"/>
              </a:xfrm>
            </p:spPr>
            <p:txBody>
              <a:bodyPr/>
              <a:lstStyle/>
              <a:p>
                <a:pPr algn="just">
                  <a:buClr>
                    <a:srgbClr val="203764"/>
                  </a:buClr>
                </a:pPr>
                <a:r>
                  <a:rPr lang="en-US" sz="1100" b="1" u="sng" dirty="0">
                    <a:solidFill>
                      <a:srgbClr val="E5117E"/>
                    </a:solidFill>
                    <a:latin typeface="+mn-lt"/>
                  </a:rPr>
                  <a:t>iClasses</a:t>
                </a:r>
              </a:p>
              <a:p>
                <a:pPr algn="just">
                  <a:buClr>
                    <a:srgbClr val="203764"/>
                  </a:buClr>
                </a:pPr>
                <a:r>
                  <a:rPr lang="en-US" sz="1000" dirty="0">
                    <a:latin typeface="+mn-lt"/>
                  </a:rPr>
                  <a:t>Let </a:t>
                </a:r>
                <a14:m>
                  <m:oMath xmlns:m="http://schemas.openxmlformats.org/officeDocument/2006/math">
                    <m:sSub>
                      <m:sSubPr>
                        <m:ctrlPr>
                          <a:rPr lang="en-AU" sz="1000" i="1">
                            <a:latin typeface="Cambria Math" panose="02040503050406030204" pitchFamily="18" charset="0"/>
                          </a:rPr>
                        </m:ctrlPr>
                      </m:sSubPr>
                      <m:e>
                        <m:acc>
                          <m:accPr>
                            <m:chr m:val="̂"/>
                            <m:ctrlPr>
                              <a:rPr lang="en-AU" sz="1000" i="1">
                                <a:latin typeface="Cambria Math" panose="02040503050406030204" pitchFamily="18" charset="0"/>
                              </a:rPr>
                            </m:ctrlPr>
                          </m:accPr>
                          <m:e>
                            <m:r>
                              <a:rPr lang="en-AU" sz="1000" i="1">
                                <a:latin typeface="Cambria Math" panose="02040503050406030204" pitchFamily="18" charset="0"/>
                                <a:ea typeface="Cambria Math" panose="02040503050406030204" pitchFamily="18" charset="0"/>
                              </a:rPr>
                              <m:t>𝜆</m:t>
                            </m:r>
                          </m:e>
                        </m:acc>
                      </m:e>
                      <m:sub>
                        <m:r>
                          <a:rPr lang="en-AU" sz="1000" i="1">
                            <a:latin typeface="Cambria Math" panose="02040503050406030204" pitchFamily="18" charset="0"/>
                          </a:rPr>
                          <m:t>𝑟𝑗</m:t>
                        </m:r>
                      </m:sub>
                    </m:sSub>
                  </m:oMath>
                </a14:m>
                <a:r>
                  <a:rPr lang="en-US" sz="1000" dirty="0">
                    <a:latin typeface="+mn-lt"/>
                  </a:rPr>
                  <a:t> denote the (rotated) estimated loadings for environment </a:t>
                </a:r>
                <a14:m>
                  <m:oMath xmlns:m="http://schemas.openxmlformats.org/officeDocument/2006/math">
                    <m:r>
                      <a:rPr lang="en-AU" sz="1000" i="1">
                        <a:latin typeface="Cambria Math" panose="02040503050406030204" pitchFamily="18" charset="0"/>
                      </a:rPr>
                      <m:t>𝑗</m:t>
                    </m:r>
                  </m:oMath>
                </a14:m>
                <a:r>
                  <a:rPr lang="en-US" sz="1000" dirty="0">
                    <a:latin typeface="+mn-lt"/>
                  </a:rPr>
                  <a:t> in factor </a:t>
                </a:r>
                <a14:m>
                  <m:oMath xmlns:m="http://schemas.openxmlformats.org/officeDocument/2006/math">
                    <m:r>
                      <a:rPr lang="en-AU" sz="1000" b="0" i="1" smtClean="0">
                        <a:latin typeface="Cambria Math" panose="02040503050406030204" pitchFamily="18" charset="0"/>
                      </a:rPr>
                      <m:t>𝑟</m:t>
                    </m:r>
                    <m:r>
                      <a:rPr lang="en-AU" sz="1000" b="0" i="1" smtClean="0">
                        <a:latin typeface="Cambria Math" panose="02040503050406030204" pitchFamily="18" charset="0"/>
                      </a:rPr>
                      <m:t> </m:t>
                    </m:r>
                    <m:d>
                      <m:dPr>
                        <m:ctrlPr>
                          <a:rPr lang="en-AU" sz="1000" b="0" i="1" smtClean="0">
                            <a:latin typeface="Cambria Math" panose="02040503050406030204" pitchFamily="18" charset="0"/>
                          </a:rPr>
                        </m:ctrlPr>
                      </m:dPr>
                      <m:e>
                        <m:r>
                          <a:rPr lang="en-AU" sz="1000" b="0" i="1" smtClean="0">
                            <a:latin typeface="Cambria Math" panose="02040503050406030204" pitchFamily="18" charset="0"/>
                          </a:rPr>
                          <m:t>𝑟</m:t>
                        </m:r>
                        <m:r>
                          <a:rPr lang="en-AU" sz="1000" b="0" i="1" smtClean="0">
                            <a:latin typeface="Cambria Math" panose="02040503050406030204" pitchFamily="18" charset="0"/>
                          </a:rPr>
                          <m:t>=1,…,</m:t>
                        </m:r>
                        <m:r>
                          <a:rPr lang="en-AU" sz="1000" b="0" i="1" smtClean="0">
                            <a:latin typeface="Cambria Math" panose="02040503050406030204" pitchFamily="18" charset="0"/>
                          </a:rPr>
                          <m:t>𝑘</m:t>
                        </m:r>
                      </m:e>
                    </m:d>
                    <m:r>
                      <a:rPr lang="en-AU" sz="1000" b="0" i="0" smtClean="0">
                        <a:latin typeface="Cambria Math" panose="02040503050406030204" pitchFamily="18" charset="0"/>
                      </a:rPr>
                      <m:t>.</m:t>
                    </m:r>
                  </m:oMath>
                </a14:m>
                <a:r>
                  <a:rPr lang="en-US" sz="1000" dirty="0">
                    <a:latin typeface="+mn-lt"/>
                  </a:rPr>
                  <a:t> </a:t>
                </a:r>
              </a:p>
              <a:p>
                <a:pPr algn="just">
                  <a:buClr>
                    <a:srgbClr val="203764"/>
                  </a:buClr>
                </a:pPr>
                <a:r>
                  <a:rPr lang="en-US" sz="1000" dirty="0">
                    <a:latin typeface="+mn-lt"/>
                  </a:rPr>
                  <a:t>This is then converted into a categorical variable, </a:t>
                </a:r>
              </a:p>
              <a:p>
                <a:pPr algn="just">
                  <a:buClr>
                    <a:srgbClr val="203764"/>
                  </a:buClr>
                </a:pPr>
                <a14:m>
                  <m:oMathPara xmlns:m="http://schemas.openxmlformats.org/officeDocument/2006/math">
                    <m:oMathParaPr>
                      <m:jc m:val="centerGroup"/>
                    </m:oMathParaPr>
                    <m:oMath xmlns:m="http://schemas.openxmlformats.org/officeDocument/2006/math">
                      <m:sSub>
                        <m:sSubPr>
                          <m:ctrlPr>
                            <a:rPr lang="en-AU" sz="1000" b="0" i="1" smtClean="0">
                              <a:latin typeface="Cambria Math" panose="02040503050406030204" pitchFamily="18" charset="0"/>
                            </a:rPr>
                          </m:ctrlPr>
                        </m:sSubPr>
                        <m:e>
                          <m:r>
                            <a:rPr lang="en-AU" sz="1000" b="0" i="1" smtClean="0">
                              <a:latin typeface="Cambria Math" panose="02040503050406030204" pitchFamily="18" charset="0"/>
                            </a:rPr>
                            <m:t>𝑆</m:t>
                          </m:r>
                        </m:e>
                        <m:sub>
                          <m:r>
                            <a:rPr lang="en-AU" sz="1000" b="0" i="1" smtClean="0">
                              <a:latin typeface="Cambria Math" panose="02040503050406030204" pitchFamily="18" charset="0"/>
                            </a:rPr>
                            <m:t>𝑟𝑗</m:t>
                          </m:r>
                        </m:sub>
                      </m:sSub>
                      <m:r>
                        <a:rPr lang="en-AU" sz="1000" b="0" i="1" smtClean="0">
                          <a:latin typeface="Cambria Math" panose="02040503050406030204" pitchFamily="18" charset="0"/>
                        </a:rPr>
                        <m:t>=</m:t>
                      </m:r>
                      <m:r>
                        <m:rPr>
                          <m:sty m:val="p"/>
                        </m:rPr>
                        <a:rPr lang="en-AU" sz="1000" b="0" i="0" smtClean="0">
                          <a:latin typeface="Cambria Math" panose="02040503050406030204" pitchFamily="18" charset="0"/>
                        </a:rPr>
                        <m:t>sign</m:t>
                      </m:r>
                      <m:d>
                        <m:dPr>
                          <m:ctrlPr>
                            <a:rPr lang="en-AU" sz="1000" b="0" i="1" smtClean="0">
                              <a:latin typeface="Cambria Math" panose="02040503050406030204" pitchFamily="18" charset="0"/>
                            </a:rPr>
                          </m:ctrlPr>
                        </m:dPr>
                        <m:e>
                          <m:sSub>
                            <m:sSubPr>
                              <m:ctrlPr>
                                <a:rPr lang="en-AU" sz="1000" b="0" i="1" smtClean="0">
                                  <a:latin typeface="Cambria Math" panose="02040503050406030204" pitchFamily="18" charset="0"/>
                                </a:rPr>
                              </m:ctrlPr>
                            </m:sSubPr>
                            <m:e>
                              <m:acc>
                                <m:accPr>
                                  <m:chr m:val="̂"/>
                                  <m:ctrlPr>
                                    <a:rPr lang="en-AU" sz="1000" i="1">
                                      <a:latin typeface="Cambria Math" panose="02040503050406030204" pitchFamily="18" charset="0"/>
                                    </a:rPr>
                                  </m:ctrlPr>
                                </m:accPr>
                                <m:e>
                                  <m:r>
                                    <a:rPr lang="en-AU" sz="1000" i="1">
                                      <a:latin typeface="Cambria Math" panose="02040503050406030204" pitchFamily="18" charset="0"/>
                                      <a:ea typeface="Cambria Math" panose="02040503050406030204" pitchFamily="18" charset="0"/>
                                    </a:rPr>
                                    <m:t>𝜆</m:t>
                                  </m:r>
                                </m:e>
                              </m:acc>
                            </m:e>
                            <m:sub>
                              <m:r>
                                <a:rPr lang="en-AU" sz="1000" b="0" i="1" smtClean="0">
                                  <a:latin typeface="Cambria Math" panose="02040503050406030204" pitchFamily="18" charset="0"/>
                                </a:rPr>
                                <m:t>𝑟𝑗</m:t>
                              </m:r>
                            </m:sub>
                          </m:sSub>
                        </m:e>
                      </m:d>
                      <m:r>
                        <a:rPr lang="en-AU" sz="1000" b="0" i="1" smtClean="0">
                          <a:latin typeface="Cambria Math" panose="02040503050406030204" pitchFamily="18" charset="0"/>
                        </a:rPr>
                        <m:t>= </m:t>
                      </m:r>
                      <m:d>
                        <m:dPr>
                          <m:begChr m:val="{"/>
                          <m:endChr m:val=""/>
                          <m:ctrlPr>
                            <a:rPr lang="en-AU" sz="1000" b="0" i="1" smtClean="0">
                              <a:latin typeface="Cambria Math" panose="02040503050406030204" pitchFamily="18" charset="0"/>
                            </a:rPr>
                          </m:ctrlPr>
                        </m:dPr>
                        <m:e>
                          <m:eqArr>
                            <m:eqArrPr>
                              <m:ctrlPr>
                                <a:rPr lang="en-AU" sz="1000" b="0" i="1" smtClean="0">
                                  <a:latin typeface="Cambria Math" panose="02040503050406030204" pitchFamily="18" charset="0"/>
                                </a:rPr>
                              </m:ctrlPr>
                            </m:eqArrPr>
                            <m:e>
                              <m:r>
                                <m:rPr>
                                  <m:nor/>
                                </m:rPr>
                                <a:rPr lang="en-US" sz="1000">
                                  <a:latin typeface="+mn-lt"/>
                                </a:rPr>
                                <m:t>“</m:t>
                              </m:r>
                              <m:r>
                                <m:rPr>
                                  <m:sty m:val="p"/>
                                </m:rPr>
                                <a:rPr lang="en-AU" sz="1000" b="0" i="0" smtClean="0">
                                  <a:latin typeface="Cambria Math" panose="02040503050406030204" pitchFamily="18" charset="0"/>
                                </a:rPr>
                                <m:t>p</m:t>
                              </m:r>
                              <m:r>
                                <m:rPr>
                                  <m:nor/>
                                </m:rPr>
                                <a:rPr lang="en-US" sz="1000">
                                  <a:latin typeface="+mn-lt"/>
                                </a:rPr>
                                <m:t>”</m:t>
                              </m:r>
                              <m:d>
                                <m:dPr>
                                  <m:ctrlPr>
                                    <a:rPr lang="en-AU" sz="1000" b="0" i="1" smtClean="0">
                                      <a:latin typeface="Cambria Math" panose="02040503050406030204" pitchFamily="18" charset="0"/>
                                    </a:rPr>
                                  </m:ctrlPr>
                                </m:dPr>
                                <m:e>
                                  <m:r>
                                    <m:rPr>
                                      <m:sty m:val="p"/>
                                    </m:rPr>
                                    <a:rPr lang="en-AU" sz="1000" b="0" i="0" smtClean="0">
                                      <a:latin typeface="Cambria Math" panose="02040503050406030204" pitchFamily="18" charset="0"/>
                                    </a:rPr>
                                    <m:t>positive</m:t>
                                  </m:r>
                                </m:e>
                              </m:d>
                              <m:r>
                                <a:rPr lang="en-AU" sz="1000" b="0" i="0" smtClean="0">
                                  <a:latin typeface="Cambria Math" panose="02040503050406030204" pitchFamily="18" charset="0"/>
                                </a:rPr>
                                <m:t> </m:t>
                              </m:r>
                              <m:r>
                                <m:rPr>
                                  <m:sty m:val="p"/>
                                </m:rPr>
                                <a:rPr lang="en-AU" sz="1000" b="0" i="0" smtClean="0">
                                  <a:latin typeface="Cambria Math" panose="02040503050406030204" pitchFamily="18" charset="0"/>
                                </a:rPr>
                                <m:t>if</m:t>
                              </m:r>
                              <m:r>
                                <a:rPr lang="en-AU" sz="1000" b="0" i="1" smtClean="0">
                                  <a:latin typeface="Cambria Math" panose="02040503050406030204" pitchFamily="18" charset="0"/>
                                </a:rPr>
                                <m:t> </m:t>
                              </m:r>
                              <m:sSub>
                                <m:sSubPr>
                                  <m:ctrlPr>
                                    <a:rPr lang="en-AU" sz="1000" i="1">
                                      <a:latin typeface="Cambria Math" panose="02040503050406030204" pitchFamily="18" charset="0"/>
                                    </a:rPr>
                                  </m:ctrlPr>
                                </m:sSubPr>
                                <m:e>
                                  <m:acc>
                                    <m:accPr>
                                      <m:chr m:val="̂"/>
                                      <m:ctrlPr>
                                        <a:rPr lang="en-AU" sz="1000" i="1">
                                          <a:latin typeface="Cambria Math" panose="02040503050406030204" pitchFamily="18" charset="0"/>
                                        </a:rPr>
                                      </m:ctrlPr>
                                    </m:accPr>
                                    <m:e>
                                      <m:r>
                                        <a:rPr lang="en-AU" sz="1000" i="1">
                                          <a:latin typeface="Cambria Math" panose="02040503050406030204" pitchFamily="18" charset="0"/>
                                          <a:ea typeface="Cambria Math" panose="02040503050406030204" pitchFamily="18" charset="0"/>
                                        </a:rPr>
                                        <m:t>𝜆</m:t>
                                      </m:r>
                                    </m:e>
                                  </m:acc>
                                </m:e>
                                <m:sub>
                                  <m:r>
                                    <a:rPr lang="en-AU" sz="1000" i="1">
                                      <a:latin typeface="Cambria Math" panose="02040503050406030204" pitchFamily="18" charset="0"/>
                                    </a:rPr>
                                    <m:t>𝑟𝑗</m:t>
                                  </m:r>
                                </m:sub>
                              </m:sSub>
                              <m:r>
                                <a:rPr lang="en-AU" sz="1000" b="0" i="0" smtClean="0">
                                  <a:latin typeface="Cambria Math" panose="02040503050406030204" pitchFamily="18" charset="0"/>
                                </a:rPr>
                                <m:t>&gt;0</m:t>
                              </m:r>
                            </m:e>
                            <m:e>
                              <m:r>
                                <m:rPr>
                                  <m:nor/>
                                </m:rPr>
                                <a:rPr lang="en-US" sz="1000">
                                  <a:latin typeface="+mn-lt"/>
                                </a:rPr>
                                <m:t>“</m:t>
                              </m:r>
                              <m:r>
                                <m:rPr>
                                  <m:sty m:val="p"/>
                                </m:rPr>
                                <a:rPr lang="en-AU" sz="1000" b="0" i="0" smtClean="0">
                                  <a:latin typeface="Cambria Math" panose="02040503050406030204" pitchFamily="18" charset="0"/>
                                </a:rPr>
                                <m:t>n</m:t>
                              </m:r>
                              <m:r>
                                <m:rPr>
                                  <m:nor/>
                                </m:rPr>
                                <a:rPr lang="en-US" sz="1000">
                                  <a:latin typeface="+mn-lt"/>
                                </a:rPr>
                                <m:t>”</m:t>
                              </m:r>
                              <m:d>
                                <m:dPr>
                                  <m:ctrlPr>
                                    <a:rPr lang="en-AU" sz="1000" b="0" i="1" smtClean="0">
                                      <a:latin typeface="Cambria Math" panose="02040503050406030204" pitchFamily="18" charset="0"/>
                                    </a:rPr>
                                  </m:ctrlPr>
                                </m:dPr>
                                <m:e>
                                  <m:r>
                                    <m:rPr>
                                      <m:sty m:val="p"/>
                                    </m:rPr>
                                    <a:rPr lang="en-AU" sz="1000" b="0" i="0" smtClean="0">
                                      <a:latin typeface="Cambria Math" panose="02040503050406030204" pitchFamily="18" charset="0"/>
                                    </a:rPr>
                                    <m:t>negative</m:t>
                                  </m:r>
                                </m:e>
                              </m:d>
                              <m:r>
                                <a:rPr lang="en-AU" sz="1000" b="0" i="0" smtClean="0">
                                  <a:latin typeface="Cambria Math" panose="02040503050406030204" pitchFamily="18" charset="0"/>
                                </a:rPr>
                                <m:t> </m:t>
                              </m:r>
                              <m:r>
                                <m:rPr>
                                  <m:sty m:val="p"/>
                                </m:rPr>
                                <a:rPr lang="en-AU" sz="1000">
                                  <a:latin typeface="Cambria Math" panose="02040503050406030204" pitchFamily="18" charset="0"/>
                                </a:rPr>
                                <m:t>if</m:t>
                              </m:r>
                              <m:r>
                                <a:rPr lang="en-AU" sz="1000" i="1">
                                  <a:latin typeface="Cambria Math" panose="02040503050406030204" pitchFamily="18" charset="0"/>
                                </a:rPr>
                                <m:t> </m:t>
                              </m:r>
                              <m:sSub>
                                <m:sSubPr>
                                  <m:ctrlPr>
                                    <a:rPr lang="en-AU" sz="1000" i="1">
                                      <a:latin typeface="Cambria Math" panose="02040503050406030204" pitchFamily="18" charset="0"/>
                                    </a:rPr>
                                  </m:ctrlPr>
                                </m:sSubPr>
                                <m:e>
                                  <m:acc>
                                    <m:accPr>
                                      <m:chr m:val="̂"/>
                                      <m:ctrlPr>
                                        <a:rPr lang="en-AU" sz="1000" i="1">
                                          <a:latin typeface="Cambria Math" panose="02040503050406030204" pitchFamily="18" charset="0"/>
                                        </a:rPr>
                                      </m:ctrlPr>
                                    </m:accPr>
                                    <m:e>
                                      <m:r>
                                        <a:rPr lang="en-AU" sz="1000" i="1">
                                          <a:latin typeface="Cambria Math" panose="02040503050406030204" pitchFamily="18" charset="0"/>
                                          <a:ea typeface="Cambria Math" panose="02040503050406030204" pitchFamily="18" charset="0"/>
                                        </a:rPr>
                                        <m:t>𝜆</m:t>
                                      </m:r>
                                    </m:e>
                                  </m:acc>
                                </m:e>
                                <m:sub>
                                  <m:r>
                                    <a:rPr lang="en-AU" sz="1000" i="1">
                                      <a:latin typeface="Cambria Math" panose="02040503050406030204" pitchFamily="18" charset="0"/>
                                    </a:rPr>
                                    <m:t>𝑟𝑗</m:t>
                                  </m:r>
                                </m:sub>
                              </m:sSub>
                              <m:r>
                                <a:rPr lang="en-AU" sz="1000" b="0" i="0" smtClean="0">
                                  <a:latin typeface="Cambria Math" panose="02040503050406030204" pitchFamily="18" charset="0"/>
                                </a:rPr>
                                <m:t>&lt;</m:t>
                              </m:r>
                              <m:r>
                                <a:rPr lang="en-AU" sz="1000">
                                  <a:latin typeface="Cambria Math" panose="02040503050406030204" pitchFamily="18" charset="0"/>
                                </a:rPr>
                                <m:t>0</m:t>
                              </m:r>
                            </m:e>
                          </m:eqArr>
                        </m:e>
                      </m:d>
                    </m:oMath>
                  </m:oMathPara>
                </a14:m>
                <a:endParaRPr lang="en-US" sz="1000" dirty="0">
                  <a:latin typeface="+mn-lt"/>
                </a:endParaRPr>
              </a:p>
              <a:p>
                <a:pPr algn="just">
                  <a:buClr>
                    <a:srgbClr val="203764"/>
                  </a:buClr>
                </a:pPr>
                <a:r>
                  <a:rPr lang="en-US" sz="1000" b="1" dirty="0">
                    <a:latin typeface="+mn-lt"/>
                  </a:rPr>
                  <a:t>iClasses are formed as a “paste” </a:t>
                </a:r>
                <a:r>
                  <a:rPr lang="en-US" sz="1000" dirty="0">
                    <a:latin typeface="+mn-lt"/>
                  </a:rPr>
                  <a:t>of all possible </a:t>
                </a:r>
                <a:r>
                  <a:rPr lang="en-US" sz="1000" b="1" dirty="0">
                    <a:latin typeface="+mn-lt"/>
                  </a:rPr>
                  <a:t>combinations </a:t>
                </a:r>
                <a:r>
                  <a:rPr lang="en-US" sz="1000" dirty="0">
                    <a:latin typeface="+mn-lt"/>
                  </a:rPr>
                  <a:t>of the values in</a:t>
                </a:r>
                <a:r>
                  <a:rPr lang="en-US" sz="1000" b="1" dirty="0">
                    <a:latin typeface="+mn-lt"/>
                  </a:rPr>
                  <a:t> </a:t>
                </a:r>
                <a14:m>
                  <m:oMath xmlns:m="http://schemas.openxmlformats.org/officeDocument/2006/math">
                    <m:sSub>
                      <m:sSubPr>
                        <m:ctrlPr>
                          <a:rPr lang="en-US" sz="1000" b="1" i="1" smtClean="0">
                            <a:latin typeface="Cambria Math" panose="02040503050406030204" pitchFamily="18" charset="0"/>
                          </a:rPr>
                        </m:ctrlPr>
                      </m:sSubPr>
                      <m:e>
                        <m:r>
                          <a:rPr lang="en-AU" sz="1000" b="1" i="1" smtClean="0">
                            <a:latin typeface="Cambria Math" panose="02040503050406030204" pitchFamily="18" charset="0"/>
                          </a:rPr>
                          <m:t>𝑺</m:t>
                        </m:r>
                      </m:e>
                      <m:sub>
                        <m:r>
                          <a:rPr lang="en-AU" sz="1000" b="1" i="1" smtClean="0">
                            <a:latin typeface="Cambria Math" panose="02040503050406030204" pitchFamily="18" charset="0"/>
                          </a:rPr>
                          <m:t>𝒓</m:t>
                        </m:r>
                      </m:sub>
                    </m:sSub>
                  </m:oMath>
                </a14:m>
                <a:r>
                  <a:rPr lang="en-US" sz="1000" b="1" dirty="0">
                    <a:latin typeface="+mn-lt"/>
                  </a:rPr>
                  <a:t>.</a:t>
                </a:r>
              </a:p>
              <a:p>
                <a:pPr algn="just">
                  <a:buClr>
                    <a:srgbClr val="203764"/>
                  </a:buClr>
                </a:pPr>
                <a:endParaRPr lang="en-US" sz="1000" dirty="0">
                  <a:latin typeface="+mn-lt"/>
                </a:endParaRPr>
              </a:p>
              <a:p>
                <a:pPr algn="just">
                  <a:buClr>
                    <a:srgbClr val="203764"/>
                  </a:buClr>
                </a:pPr>
                <a:r>
                  <a:rPr lang="en-US" sz="1100" b="1" u="sng" dirty="0">
                    <a:solidFill>
                      <a:srgbClr val="E5117E"/>
                    </a:solidFill>
                    <a:latin typeface="+mn-lt"/>
                  </a:rPr>
                  <a:t>Overall performance within iClasses (iClassOP)</a:t>
                </a:r>
              </a:p>
              <a:p>
                <a:pPr algn="just">
                  <a:buClr>
                    <a:srgbClr val="203764"/>
                  </a:buClr>
                </a:pPr>
                <a:r>
                  <a:rPr lang="en-US" sz="900" dirty="0"/>
                  <a:t>Let </a:t>
                </a:r>
                <a14:m>
                  <m:oMath xmlns:m="http://schemas.openxmlformats.org/officeDocument/2006/math">
                    <m:sSub>
                      <m:sSubPr>
                        <m:ctrlPr>
                          <a:rPr lang="en-US" sz="900" i="1" smtClean="0">
                            <a:latin typeface="Cambria Math" panose="02040503050406030204" pitchFamily="18" charset="0"/>
                          </a:rPr>
                        </m:ctrlPr>
                      </m:sSubPr>
                      <m:e>
                        <m:acc>
                          <m:accPr>
                            <m:chr m:val="̅"/>
                            <m:ctrlPr>
                              <a:rPr lang="en-US" sz="900" i="1" smtClean="0">
                                <a:latin typeface="Cambria Math" panose="02040503050406030204" pitchFamily="18" charset="0"/>
                              </a:rPr>
                            </m:ctrlPr>
                          </m:accPr>
                          <m:e>
                            <m:r>
                              <a:rPr lang="en-US" sz="900" i="1" smtClean="0">
                                <a:latin typeface="Cambria Math" panose="02040503050406030204" pitchFamily="18" charset="0"/>
                                <a:ea typeface="Cambria Math" panose="02040503050406030204" pitchFamily="18" charset="0"/>
                              </a:rPr>
                              <m:t>𝜆</m:t>
                            </m:r>
                          </m:e>
                        </m:acc>
                      </m:e>
                      <m:sub>
                        <m:r>
                          <a:rPr lang="en-AU" sz="900" b="0" i="1" smtClean="0">
                            <a:latin typeface="Cambria Math" panose="02040503050406030204" pitchFamily="18" charset="0"/>
                          </a:rPr>
                          <m:t>𝑟</m:t>
                        </m:r>
                        <m:r>
                          <a:rPr lang="en-AU" sz="900" b="0" i="1" smtClean="0">
                            <a:latin typeface="Cambria Math" panose="02040503050406030204" pitchFamily="18" charset="0"/>
                            <a:ea typeface="Cambria Math" panose="02040503050406030204" pitchFamily="18" charset="0"/>
                          </a:rPr>
                          <m:t>𝜔</m:t>
                        </m:r>
                      </m:sub>
                    </m:sSub>
                  </m:oMath>
                </a14:m>
                <a:r>
                  <a:rPr lang="en-US" sz="900" dirty="0"/>
                  <a:t> denote the </a:t>
                </a:r>
                <a:r>
                  <a:rPr lang="en-US" sz="900" b="1" dirty="0"/>
                  <a:t>mean of the loadings</a:t>
                </a:r>
                <a:r>
                  <a:rPr lang="en-US" sz="900" dirty="0"/>
                  <a:t> for factor </a:t>
                </a:r>
                <a14:m>
                  <m:oMath xmlns:m="http://schemas.openxmlformats.org/officeDocument/2006/math">
                    <m:r>
                      <a:rPr lang="en-AU" sz="900" i="1" smtClean="0">
                        <a:latin typeface="Cambria Math" panose="02040503050406030204" pitchFamily="18" charset="0"/>
                      </a:rPr>
                      <m:t>𝑟</m:t>
                    </m:r>
                  </m:oMath>
                </a14:m>
                <a:r>
                  <a:rPr lang="en-US" sz="900" dirty="0"/>
                  <a:t> across </a:t>
                </a:r>
                <a14:m>
                  <m:oMath xmlns:m="http://schemas.openxmlformats.org/officeDocument/2006/math">
                    <m:r>
                      <a:rPr lang="en-AU" sz="900" b="0" i="1" smtClean="0">
                        <a:latin typeface="Cambria Math" panose="02040503050406030204" pitchFamily="18" charset="0"/>
                      </a:rPr>
                      <m:t>𝑛</m:t>
                    </m:r>
                  </m:oMath>
                </a14:m>
                <a:r>
                  <a:rPr lang="en-US" sz="900" dirty="0"/>
                  <a:t> environments in iClass </a:t>
                </a:r>
                <a14:m>
                  <m:oMath xmlns:m="http://schemas.openxmlformats.org/officeDocument/2006/math">
                    <m:r>
                      <a:rPr lang="en-US" sz="900" i="1" smtClean="0">
                        <a:latin typeface="Cambria Math" panose="02040503050406030204" pitchFamily="18" charset="0"/>
                        <a:ea typeface="Cambria Math" panose="02040503050406030204" pitchFamily="18" charset="0"/>
                      </a:rPr>
                      <m:t>𝜔</m:t>
                    </m:r>
                  </m:oMath>
                </a14:m>
                <a:r>
                  <a:rPr lang="en-US" sz="900" dirty="0"/>
                  <a:t>, that is, </a:t>
                </a:r>
              </a:p>
              <a:p>
                <a:pPr algn="just">
                  <a:buClr>
                    <a:srgbClr val="203764"/>
                  </a:buClr>
                </a:pPr>
                <a14:m>
                  <m:oMathPara xmlns:m="http://schemas.openxmlformats.org/officeDocument/2006/math">
                    <m:oMathParaPr>
                      <m:jc m:val="centerGroup"/>
                    </m:oMathParaPr>
                    <m:oMath xmlns:m="http://schemas.openxmlformats.org/officeDocument/2006/math">
                      <m:sSub>
                        <m:sSubPr>
                          <m:ctrlPr>
                            <a:rPr lang="en-US" sz="900" i="1">
                              <a:latin typeface="Cambria Math" panose="02040503050406030204" pitchFamily="18" charset="0"/>
                            </a:rPr>
                          </m:ctrlPr>
                        </m:sSubPr>
                        <m:e>
                          <m:acc>
                            <m:accPr>
                              <m:chr m:val="̅"/>
                              <m:ctrlPr>
                                <a:rPr lang="en-US" sz="900" i="1">
                                  <a:latin typeface="Cambria Math" panose="02040503050406030204" pitchFamily="18" charset="0"/>
                                </a:rPr>
                              </m:ctrlPr>
                            </m:accPr>
                            <m:e>
                              <m:r>
                                <a:rPr lang="en-US" sz="900" i="1">
                                  <a:latin typeface="Cambria Math" panose="02040503050406030204" pitchFamily="18" charset="0"/>
                                  <a:ea typeface="Cambria Math" panose="02040503050406030204" pitchFamily="18" charset="0"/>
                                </a:rPr>
                                <m:t>𝜆</m:t>
                              </m:r>
                            </m:e>
                          </m:acc>
                        </m:e>
                        <m:sub>
                          <m:r>
                            <a:rPr lang="en-AU" sz="900" i="1">
                              <a:latin typeface="Cambria Math" panose="02040503050406030204" pitchFamily="18" charset="0"/>
                            </a:rPr>
                            <m:t>𝑟</m:t>
                          </m:r>
                          <m:r>
                            <a:rPr lang="en-AU" sz="900" i="1">
                              <a:latin typeface="Cambria Math" panose="02040503050406030204" pitchFamily="18" charset="0"/>
                              <a:ea typeface="Cambria Math" panose="02040503050406030204" pitchFamily="18" charset="0"/>
                            </a:rPr>
                            <m:t>𝜔</m:t>
                          </m:r>
                        </m:sub>
                      </m:sSub>
                      <m:r>
                        <a:rPr lang="en-AU" sz="900" b="0" i="1" smtClean="0">
                          <a:latin typeface="Cambria Math" panose="02040503050406030204" pitchFamily="18" charset="0"/>
                          <a:ea typeface="Cambria Math" panose="02040503050406030204" pitchFamily="18" charset="0"/>
                        </a:rPr>
                        <m:t>= </m:t>
                      </m:r>
                      <m:nary>
                        <m:naryPr>
                          <m:chr m:val="∑"/>
                          <m:supHide m:val="on"/>
                          <m:ctrlPr>
                            <a:rPr lang="en-AU" sz="900" b="0" i="1" smtClean="0">
                              <a:latin typeface="Cambria Math" panose="02040503050406030204" pitchFamily="18" charset="0"/>
                              <a:ea typeface="Cambria Math" panose="02040503050406030204" pitchFamily="18" charset="0"/>
                            </a:rPr>
                          </m:ctrlPr>
                        </m:naryPr>
                        <m:sub>
                          <m:r>
                            <m:rPr>
                              <m:brk m:alnAt="7"/>
                            </m:rPr>
                            <a:rPr lang="en-AU" sz="900" b="0" i="1" smtClean="0">
                              <a:latin typeface="Cambria Math" panose="02040503050406030204" pitchFamily="18" charset="0"/>
                              <a:ea typeface="Cambria Math" panose="02040503050406030204" pitchFamily="18" charset="0"/>
                            </a:rPr>
                            <m:t>𝑗</m:t>
                          </m:r>
                          <m:r>
                            <a:rPr lang="en-AU" sz="900" b="0" i="1" smtClean="0">
                              <a:latin typeface="Cambria Math" panose="02040503050406030204" pitchFamily="18" charset="0"/>
                              <a:ea typeface="Cambria Math" panose="02040503050406030204" pitchFamily="18" charset="0"/>
                            </a:rPr>
                            <m:t>∈</m:t>
                          </m:r>
                          <m:r>
                            <a:rPr lang="en-AU" sz="900" b="0" i="1" smtClean="0">
                              <a:latin typeface="Cambria Math" panose="02040503050406030204" pitchFamily="18" charset="0"/>
                              <a:ea typeface="Cambria Math" panose="02040503050406030204" pitchFamily="18" charset="0"/>
                            </a:rPr>
                            <m:t>𝜔</m:t>
                          </m:r>
                        </m:sub>
                        <m:sup/>
                        <m:e>
                          <m:f>
                            <m:fPr>
                              <m:ctrlPr>
                                <a:rPr lang="en-AU" sz="900" b="0" i="1" smtClean="0">
                                  <a:latin typeface="Cambria Math" panose="02040503050406030204" pitchFamily="18" charset="0"/>
                                  <a:ea typeface="Cambria Math" panose="02040503050406030204" pitchFamily="18" charset="0"/>
                                </a:rPr>
                              </m:ctrlPr>
                            </m:fPr>
                            <m:num>
                              <m:sSub>
                                <m:sSubPr>
                                  <m:ctrlPr>
                                    <a:rPr lang="en-AU" sz="900" b="0" i="1" smtClean="0">
                                      <a:latin typeface="Cambria Math" panose="02040503050406030204" pitchFamily="18" charset="0"/>
                                      <a:ea typeface="Cambria Math" panose="02040503050406030204" pitchFamily="18" charset="0"/>
                                    </a:rPr>
                                  </m:ctrlPr>
                                </m:sSubPr>
                                <m:e>
                                  <m:acc>
                                    <m:accPr>
                                      <m:chr m:val="̂"/>
                                      <m:ctrlPr>
                                        <a:rPr lang="en-AU" sz="900" b="0" i="1" smtClean="0">
                                          <a:latin typeface="Cambria Math" panose="02040503050406030204" pitchFamily="18" charset="0"/>
                                          <a:ea typeface="Cambria Math" panose="02040503050406030204" pitchFamily="18" charset="0"/>
                                        </a:rPr>
                                      </m:ctrlPr>
                                    </m:accPr>
                                    <m:e>
                                      <m:r>
                                        <a:rPr lang="en-AU" sz="900" b="0" i="1" smtClean="0">
                                          <a:latin typeface="Cambria Math" panose="02040503050406030204" pitchFamily="18" charset="0"/>
                                          <a:ea typeface="Cambria Math" panose="02040503050406030204" pitchFamily="18" charset="0"/>
                                        </a:rPr>
                                        <m:t>𝜆</m:t>
                                      </m:r>
                                    </m:e>
                                  </m:acc>
                                </m:e>
                                <m:sub>
                                  <m:r>
                                    <a:rPr lang="en-AU" sz="900" b="0" i="1" smtClean="0">
                                      <a:latin typeface="Cambria Math" panose="02040503050406030204" pitchFamily="18" charset="0"/>
                                      <a:ea typeface="Cambria Math" panose="02040503050406030204" pitchFamily="18" charset="0"/>
                                    </a:rPr>
                                    <m:t>𝑟𝑗</m:t>
                                  </m:r>
                                </m:sub>
                              </m:sSub>
                            </m:num>
                            <m:den>
                              <m:sSub>
                                <m:sSubPr>
                                  <m:ctrlPr>
                                    <a:rPr lang="en-AU" sz="900" b="0" i="1" smtClean="0">
                                      <a:latin typeface="Cambria Math" panose="02040503050406030204" pitchFamily="18" charset="0"/>
                                      <a:ea typeface="Cambria Math" panose="02040503050406030204" pitchFamily="18" charset="0"/>
                                    </a:rPr>
                                  </m:ctrlPr>
                                </m:sSubPr>
                                <m:e>
                                  <m:r>
                                    <a:rPr lang="en-AU" sz="900" b="0" i="1" smtClean="0">
                                      <a:latin typeface="Cambria Math" panose="02040503050406030204" pitchFamily="18" charset="0"/>
                                      <a:ea typeface="Cambria Math" panose="02040503050406030204" pitchFamily="18" charset="0"/>
                                    </a:rPr>
                                    <m:t>𝑛</m:t>
                                  </m:r>
                                </m:e>
                                <m:sub>
                                  <m:r>
                                    <a:rPr lang="en-AU" sz="900" b="0" i="1" smtClean="0">
                                      <a:latin typeface="Cambria Math" panose="02040503050406030204" pitchFamily="18" charset="0"/>
                                      <a:ea typeface="Cambria Math" panose="02040503050406030204" pitchFamily="18" charset="0"/>
                                    </a:rPr>
                                    <m:t>𝜔</m:t>
                                  </m:r>
                                </m:sub>
                              </m:sSub>
                            </m:den>
                          </m:f>
                        </m:e>
                      </m:nary>
                    </m:oMath>
                  </m:oMathPara>
                </a14:m>
                <a:endParaRPr lang="en-AU" sz="900" b="0" dirty="0">
                  <a:ea typeface="Cambria Math" panose="02040503050406030204" pitchFamily="18" charset="0"/>
                </a:endParaRPr>
              </a:p>
              <a:p>
                <a:pPr algn="just">
                  <a:buClr>
                    <a:srgbClr val="203764"/>
                  </a:buClr>
                </a:pPr>
                <a:r>
                  <a:rPr lang="en-US" sz="900" dirty="0"/>
                  <a:t>Therefore, the </a:t>
                </a:r>
                <a:r>
                  <a:rPr lang="en-US" sz="900" b="1" dirty="0"/>
                  <a:t>iClassOP for variety </a:t>
                </a:r>
                <a14:m>
                  <m:oMath xmlns:m="http://schemas.openxmlformats.org/officeDocument/2006/math">
                    <m:r>
                      <a:rPr lang="en-AU" sz="900" b="1" i="1" smtClean="0">
                        <a:latin typeface="Cambria Math" panose="02040503050406030204" pitchFamily="18" charset="0"/>
                      </a:rPr>
                      <m:t>𝒊</m:t>
                    </m:r>
                  </m:oMath>
                </a14:m>
                <a:r>
                  <a:rPr lang="en-US" sz="900" b="1" dirty="0"/>
                  <a:t> in iClass </a:t>
                </a:r>
                <a14:m>
                  <m:oMath xmlns:m="http://schemas.openxmlformats.org/officeDocument/2006/math">
                    <m:r>
                      <a:rPr lang="en-US" sz="900" b="1" i="1" smtClean="0">
                        <a:latin typeface="Cambria Math" panose="02040503050406030204" pitchFamily="18" charset="0"/>
                        <a:ea typeface="Cambria Math" panose="02040503050406030204" pitchFamily="18" charset="0"/>
                      </a:rPr>
                      <m:t>𝝎</m:t>
                    </m:r>
                  </m:oMath>
                </a14:m>
                <a:r>
                  <a:rPr lang="en-US" sz="900" b="1" dirty="0"/>
                  <a:t> </a:t>
                </a:r>
                <a:r>
                  <a:rPr lang="en-US" sz="900" dirty="0"/>
                  <a:t>is,</a:t>
                </a:r>
              </a:p>
              <a:p>
                <a:pPr algn="just">
                  <a:buClr>
                    <a:srgbClr val="203764"/>
                  </a:buClr>
                </a:pPr>
                <a14:m>
                  <m:oMathPara xmlns:m="http://schemas.openxmlformats.org/officeDocument/2006/math">
                    <m:oMathParaPr>
                      <m:jc m:val="centerGroup"/>
                    </m:oMathParaPr>
                    <m:oMath xmlns:m="http://schemas.openxmlformats.org/officeDocument/2006/math">
                      <m:r>
                        <m:rPr>
                          <m:sty m:val="p"/>
                        </m:rPr>
                        <a:rPr lang="en-AU" sz="900" b="0" i="0" smtClean="0">
                          <a:latin typeface="Cambria Math" panose="02040503050406030204" pitchFamily="18" charset="0"/>
                        </a:rPr>
                        <m:t>iClassOP</m:t>
                      </m:r>
                      <m:r>
                        <a:rPr lang="en-AU" sz="900" b="0" i="1" smtClean="0">
                          <a:latin typeface="Cambria Math" panose="02040503050406030204" pitchFamily="18" charset="0"/>
                        </a:rPr>
                        <m:t>:</m:t>
                      </m:r>
                      <m:sSub>
                        <m:sSubPr>
                          <m:ctrlPr>
                            <a:rPr lang="en-AU" sz="900" b="0" i="1" smtClean="0">
                              <a:latin typeface="Cambria Math" panose="02040503050406030204" pitchFamily="18" charset="0"/>
                            </a:rPr>
                          </m:ctrlPr>
                        </m:sSubPr>
                        <m:e>
                          <m:r>
                            <a:rPr lang="en-AU" sz="900" b="0" i="1" smtClean="0">
                              <a:latin typeface="Cambria Math" panose="02040503050406030204" pitchFamily="18" charset="0"/>
                              <a:ea typeface="Cambria Math" panose="02040503050406030204" pitchFamily="18" charset="0"/>
                            </a:rPr>
                            <m:t>𝜔</m:t>
                          </m:r>
                        </m:e>
                        <m:sub>
                          <m:r>
                            <a:rPr lang="en-AU" sz="900" b="0" i="1" smtClean="0">
                              <a:latin typeface="Cambria Math" panose="02040503050406030204" pitchFamily="18" charset="0"/>
                            </a:rPr>
                            <m:t>𝑖</m:t>
                          </m:r>
                        </m:sub>
                      </m:sSub>
                      <m:r>
                        <a:rPr lang="en-AU" sz="900" b="0" i="1" smtClean="0">
                          <a:latin typeface="Cambria Math" panose="02040503050406030204" pitchFamily="18" charset="0"/>
                        </a:rPr>
                        <m:t>= </m:t>
                      </m:r>
                      <m:nary>
                        <m:naryPr>
                          <m:chr m:val="∑"/>
                          <m:ctrlPr>
                            <a:rPr lang="en-AU" sz="900" b="0" i="1" smtClean="0">
                              <a:latin typeface="Cambria Math" panose="02040503050406030204" pitchFamily="18" charset="0"/>
                            </a:rPr>
                          </m:ctrlPr>
                        </m:naryPr>
                        <m:sub>
                          <m:r>
                            <m:rPr>
                              <m:brk m:alnAt="23"/>
                            </m:rPr>
                            <a:rPr lang="en-AU" sz="900" b="0" i="1" smtClean="0">
                              <a:latin typeface="Cambria Math" panose="02040503050406030204" pitchFamily="18" charset="0"/>
                            </a:rPr>
                            <m:t>𝑟</m:t>
                          </m:r>
                          <m:r>
                            <a:rPr lang="en-AU" sz="900" b="0" i="1" smtClean="0">
                              <a:latin typeface="Cambria Math" panose="02040503050406030204" pitchFamily="18" charset="0"/>
                            </a:rPr>
                            <m:t>=1</m:t>
                          </m:r>
                        </m:sub>
                        <m:sup>
                          <m:r>
                            <a:rPr lang="en-AU" sz="900" b="0" i="1" smtClean="0">
                              <a:latin typeface="Cambria Math" panose="02040503050406030204" pitchFamily="18" charset="0"/>
                            </a:rPr>
                            <m:t>𝑘</m:t>
                          </m:r>
                        </m:sup>
                        <m:e>
                          <m:sSub>
                            <m:sSubPr>
                              <m:ctrlPr>
                                <a:rPr lang="en-AU" sz="900" b="0" i="1" smtClean="0">
                                  <a:latin typeface="Cambria Math" panose="02040503050406030204" pitchFamily="18" charset="0"/>
                                </a:rPr>
                              </m:ctrlPr>
                            </m:sSubPr>
                            <m:e>
                              <m:acc>
                                <m:accPr>
                                  <m:chr m:val="̅"/>
                                  <m:ctrlPr>
                                    <a:rPr lang="en-AU" sz="900" b="0" i="1" smtClean="0">
                                      <a:latin typeface="Cambria Math" panose="02040503050406030204" pitchFamily="18" charset="0"/>
                                    </a:rPr>
                                  </m:ctrlPr>
                                </m:accPr>
                                <m:e>
                                  <m:r>
                                    <a:rPr lang="en-AU" sz="900" b="0" i="1" smtClean="0">
                                      <a:latin typeface="Cambria Math" panose="02040503050406030204" pitchFamily="18" charset="0"/>
                                      <a:ea typeface="Cambria Math" panose="02040503050406030204" pitchFamily="18" charset="0"/>
                                    </a:rPr>
                                    <m:t>𝜆</m:t>
                                  </m:r>
                                </m:e>
                              </m:acc>
                            </m:e>
                            <m:sub>
                              <m:r>
                                <a:rPr lang="en-AU" sz="900" b="0" i="1" smtClean="0">
                                  <a:latin typeface="Cambria Math" panose="02040503050406030204" pitchFamily="18" charset="0"/>
                                </a:rPr>
                                <m:t>𝑟</m:t>
                              </m:r>
                              <m:r>
                                <a:rPr lang="en-AU" sz="900" b="0" i="1" smtClean="0">
                                  <a:latin typeface="Cambria Math" panose="02040503050406030204" pitchFamily="18" charset="0"/>
                                  <a:ea typeface="Cambria Math" panose="02040503050406030204" pitchFamily="18" charset="0"/>
                                </a:rPr>
                                <m:t>𝜔</m:t>
                              </m:r>
                            </m:sub>
                          </m:sSub>
                          <m:sSub>
                            <m:sSubPr>
                              <m:ctrlPr>
                                <a:rPr lang="en-AU" sz="900" b="0" i="1" smtClean="0">
                                  <a:latin typeface="Cambria Math" panose="02040503050406030204" pitchFamily="18" charset="0"/>
                                </a:rPr>
                              </m:ctrlPr>
                            </m:sSubPr>
                            <m:e>
                              <m:acc>
                                <m:accPr>
                                  <m:chr m:val="̃"/>
                                  <m:ctrlPr>
                                    <a:rPr lang="en-AU" sz="900" b="0" i="1" smtClean="0">
                                      <a:latin typeface="Cambria Math" panose="02040503050406030204" pitchFamily="18" charset="0"/>
                                    </a:rPr>
                                  </m:ctrlPr>
                                </m:accPr>
                                <m:e>
                                  <m:r>
                                    <a:rPr lang="en-AU" sz="900" b="0" i="1" smtClean="0">
                                      <a:latin typeface="Cambria Math" panose="02040503050406030204" pitchFamily="18" charset="0"/>
                                    </a:rPr>
                                    <m:t>𝑓</m:t>
                                  </m:r>
                                </m:e>
                              </m:acc>
                            </m:e>
                            <m:sub>
                              <m:r>
                                <a:rPr lang="en-AU" sz="900" b="0" i="1" smtClean="0">
                                  <a:latin typeface="Cambria Math" panose="02040503050406030204" pitchFamily="18" charset="0"/>
                                </a:rPr>
                                <m:t>𝑟𝑖</m:t>
                              </m:r>
                            </m:sub>
                          </m:sSub>
                        </m:e>
                      </m:nary>
                    </m:oMath>
                  </m:oMathPara>
                </a14:m>
                <a:endParaRPr lang="en-AU" sz="900" b="0" dirty="0"/>
              </a:p>
              <a:p>
                <a:pPr algn="just">
                  <a:buClr>
                    <a:srgbClr val="203764"/>
                  </a:buClr>
                </a:pPr>
                <a:r>
                  <a:rPr lang="en-US" sz="900" dirty="0"/>
                  <a:t>Where </a:t>
                </a:r>
                <a14:m>
                  <m:oMath xmlns:m="http://schemas.openxmlformats.org/officeDocument/2006/math">
                    <m:sSub>
                      <m:sSubPr>
                        <m:ctrlPr>
                          <a:rPr lang="en-AU" sz="900" i="1">
                            <a:latin typeface="Cambria Math" panose="02040503050406030204" pitchFamily="18" charset="0"/>
                          </a:rPr>
                        </m:ctrlPr>
                      </m:sSubPr>
                      <m:e>
                        <m:acc>
                          <m:accPr>
                            <m:chr m:val="̃"/>
                            <m:ctrlPr>
                              <a:rPr lang="en-AU" sz="900" i="1">
                                <a:latin typeface="Cambria Math" panose="02040503050406030204" pitchFamily="18" charset="0"/>
                              </a:rPr>
                            </m:ctrlPr>
                          </m:accPr>
                          <m:e>
                            <m:r>
                              <a:rPr lang="en-AU" sz="900" i="1">
                                <a:latin typeface="Cambria Math" panose="02040503050406030204" pitchFamily="18" charset="0"/>
                              </a:rPr>
                              <m:t>𝑓</m:t>
                            </m:r>
                          </m:e>
                        </m:acc>
                      </m:e>
                      <m:sub>
                        <m:r>
                          <a:rPr lang="en-AU" sz="900" i="1">
                            <a:latin typeface="Cambria Math" panose="02040503050406030204" pitchFamily="18" charset="0"/>
                          </a:rPr>
                          <m:t>𝑟</m:t>
                        </m:r>
                        <m:r>
                          <a:rPr lang="en-AU" sz="900" i="1" smtClean="0">
                            <a:latin typeface="Cambria Math" panose="02040503050406030204" pitchFamily="18" charset="0"/>
                          </a:rPr>
                          <m:t>𝑖</m:t>
                        </m:r>
                      </m:sub>
                    </m:sSub>
                  </m:oMath>
                </a14:m>
                <a:r>
                  <a:rPr lang="en-US" sz="900" dirty="0"/>
                  <a:t> is the EBLUP of the </a:t>
                </a:r>
                <a14:m>
                  <m:oMath xmlns:m="http://schemas.openxmlformats.org/officeDocument/2006/math">
                    <m:r>
                      <a:rPr lang="en-AU" sz="900" b="0" i="1" smtClean="0">
                        <a:latin typeface="Cambria Math" panose="02040503050406030204" pitchFamily="18" charset="0"/>
                      </a:rPr>
                      <m:t>𝑖</m:t>
                    </m:r>
                  </m:oMath>
                </a14:m>
                <a:r>
                  <a:rPr lang="en-US" sz="900" dirty="0"/>
                  <a:t>th variety’s score for factor </a:t>
                </a:r>
                <a14:m>
                  <m:oMath xmlns:m="http://schemas.openxmlformats.org/officeDocument/2006/math">
                    <m:r>
                      <a:rPr lang="en-AU" sz="900" b="0" i="1" smtClean="0">
                        <a:latin typeface="Cambria Math" panose="02040503050406030204" pitchFamily="18" charset="0"/>
                      </a:rPr>
                      <m:t>𝑟</m:t>
                    </m:r>
                  </m:oMath>
                </a14:m>
                <a:r>
                  <a:rPr lang="en-US" sz="900" dirty="0"/>
                  <a:t>.</a:t>
                </a:r>
              </a:p>
              <a:p>
                <a:pPr algn="just">
                  <a:buClr>
                    <a:srgbClr val="203764"/>
                  </a:buClr>
                </a:pPr>
                <a:endParaRPr lang="en-US" sz="900" dirty="0"/>
              </a:p>
            </p:txBody>
          </p:sp>
        </mc:Choice>
        <mc:Fallback xmlns="">
          <p:sp>
            <p:nvSpPr>
              <p:cNvPr id="3" name="Text Placeholder 2">
                <a:extLst>
                  <a:ext uri="{FF2B5EF4-FFF2-40B4-BE49-F238E27FC236}">
                    <a16:creationId xmlns:a16="http://schemas.microsoft.com/office/drawing/2014/main" id="{E39FA9B2-EDC4-5F0F-F97A-2364424A6C83}"/>
                  </a:ext>
                </a:extLst>
              </p:cNvPr>
              <p:cNvSpPr>
                <a:spLocks noGrp="1" noRot="1" noChangeAspect="1" noMove="1" noResize="1" noEditPoints="1" noAdjustHandles="1" noChangeArrowheads="1" noChangeShapeType="1" noTextEdit="1"/>
              </p:cNvSpPr>
              <p:nvPr>
                <p:ph type="body" idx="1"/>
              </p:nvPr>
            </p:nvSpPr>
            <p:spPr>
              <a:xfrm>
                <a:off x="429279" y="492151"/>
                <a:ext cx="5294589" cy="2799613"/>
              </a:xfrm>
              <a:blipFill>
                <a:blip r:embed="rId3"/>
                <a:stretch>
                  <a:fillRect l="-1675" t="-22973" b="-13514"/>
                </a:stretch>
              </a:blipFill>
            </p:spPr>
            <p:txBody>
              <a:bodyPr/>
              <a:lstStyle/>
              <a:p>
                <a:r>
                  <a:rPr lang="en-AU">
                    <a:noFill/>
                  </a:rPr>
                  <a:t> </a:t>
                </a:r>
              </a:p>
            </p:txBody>
          </p:sp>
        </mc:Fallback>
      </mc:AlternateContent>
      <p:cxnSp>
        <p:nvCxnSpPr>
          <p:cNvPr id="4" name="Straight Connector 3">
            <a:extLst>
              <a:ext uri="{FF2B5EF4-FFF2-40B4-BE49-F238E27FC236}">
                <a16:creationId xmlns:a16="http://schemas.microsoft.com/office/drawing/2014/main" id="{06FA1DB5-E284-DDC9-2187-A03042B083DE}"/>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2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7BFC28-5419-4D43-E279-3268A4B36FA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68757" y="0"/>
            <a:ext cx="4615636" cy="3460750"/>
          </a:xfrm>
          <a:prstGeom prst="rect">
            <a:avLst/>
          </a:prstGeom>
        </p:spPr>
      </p:pic>
      <p:sp>
        <p:nvSpPr>
          <p:cNvPr id="2" name="Rectangle 1">
            <a:extLst>
              <a:ext uri="{FF2B5EF4-FFF2-40B4-BE49-F238E27FC236}">
                <a16:creationId xmlns:a16="http://schemas.microsoft.com/office/drawing/2014/main" id="{DCB20142-58E7-3E3A-75D0-8FE52E602AA7}"/>
              </a:ext>
            </a:extLst>
          </p:cNvPr>
          <p:cNvSpPr/>
          <p:nvPr/>
        </p:nvSpPr>
        <p:spPr>
          <a:xfrm>
            <a:off x="782092" y="1708149"/>
            <a:ext cx="174218" cy="250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9E97D30E-0F7D-4811-9601-2D111920CFE1}"/>
              </a:ext>
            </a:extLst>
          </p:cNvPr>
          <p:cNvSpPr/>
          <p:nvPr/>
        </p:nvSpPr>
        <p:spPr>
          <a:xfrm rot="5400000">
            <a:off x="2680962" y="1476000"/>
            <a:ext cx="25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Rectangle 4">
            <a:extLst>
              <a:ext uri="{FF2B5EF4-FFF2-40B4-BE49-F238E27FC236}">
                <a16:creationId xmlns:a16="http://schemas.microsoft.com/office/drawing/2014/main" id="{5863C53C-21D7-4607-E7B1-80AC0E745756}"/>
              </a:ext>
            </a:extLst>
          </p:cNvPr>
          <p:cNvSpPr/>
          <p:nvPr/>
        </p:nvSpPr>
        <p:spPr>
          <a:xfrm rot="5400000">
            <a:off x="2644962" y="-1651251"/>
            <a:ext cx="324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229477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6079D8-6A40-007D-E7D9-CF443232C9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453" y="0"/>
            <a:ext cx="4618244" cy="3460750"/>
          </a:xfrm>
          <a:prstGeom prst="rect">
            <a:avLst/>
          </a:prstGeom>
        </p:spPr>
      </p:pic>
      <p:pic>
        <p:nvPicPr>
          <p:cNvPr id="2" name="Picture 1">
            <a:extLst>
              <a:ext uri="{FF2B5EF4-FFF2-40B4-BE49-F238E27FC236}">
                <a16:creationId xmlns:a16="http://schemas.microsoft.com/office/drawing/2014/main" id="{E1FF0714-9493-5228-AFAA-8A8832649DF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68758" y="0"/>
            <a:ext cx="4609300" cy="3456000"/>
          </a:xfrm>
          <a:prstGeom prst="rect">
            <a:avLst/>
          </a:prstGeom>
        </p:spPr>
      </p:pic>
    </p:spTree>
    <p:extLst>
      <p:ext uri="{BB962C8B-B14F-4D97-AF65-F5344CB8AC3E}">
        <p14:creationId xmlns:p14="http://schemas.microsoft.com/office/powerpoint/2010/main" val="142401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AB5752-6931-98C0-AE66-40B9E3A91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175" y="10432"/>
            <a:ext cx="3352800" cy="2517562"/>
          </a:xfrm>
          <a:prstGeom prst="rect">
            <a:avLst/>
          </a:prstGeom>
        </p:spPr>
      </p:pic>
      <p:graphicFrame>
        <p:nvGraphicFramePr>
          <p:cNvPr id="5" name="Table 4">
            <a:extLst>
              <a:ext uri="{FF2B5EF4-FFF2-40B4-BE49-F238E27FC236}">
                <a16:creationId xmlns:a16="http://schemas.microsoft.com/office/drawing/2014/main" id="{8073A9E2-C8A8-7575-7080-9DB38E517A22}"/>
              </a:ext>
            </a:extLst>
          </p:cNvPr>
          <p:cNvGraphicFramePr>
            <a:graphicFrameLocks noGrp="1"/>
          </p:cNvGraphicFramePr>
          <p:nvPr>
            <p:extLst>
              <p:ext uri="{D42A27DB-BD31-4B8C-83A1-F6EECF244321}">
                <p14:modId xmlns:p14="http://schemas.microsoft.com/office/powerpoint/2010/main" val="4269909686"/>
              </p:ext>
            </p:extLst>
          </p:nvPr>
        </p:nvGraphicFramePr>
        <p:xfrm>
          <a:off x="790575" y="2568575"/>
          <a:ext cx="3352799" cy="791468"/>
        </p:xfrm>
        <a:graphic>
          <a:graphicData uri="http://schemas.openxmlformats.org/drawingml/2006/table">
            <a:tbl>
              <a:tblPr/>
              <a:tblGrid>
                <a:gridCol w="757519">
                  <a:extLst>
                    <a:ext uri="{9D8B030D-6E8A-4147-A177-3AD203B41FA5}">
                      <a16:colId xmlns:a16="http://schemas.microsoft.com/office/drawing/2014/main" val="1347692059"/>
                    </a:ext>
                  </a:extLst>
                </a:gridCol>
                <a:gridCol w="324410">
                  <a:extLst>
                    <a:ext uri="{9D8B030D-6E8A-4147-A177-3AD203B41FA5}">
                      <a16:colId xmlns:a16="http://schemas.microsoft.com/office/drawing/2014/main" val="2790431356"/>
                    </a:ext>
                  </a:extLst>
                </a:gridCol>
                <a:gridCol w="324410">
                  <a:extLst>
                    <a:ext uri="{9D8B030D-6E8A-4147-A177-3AD203B41FA5}">
                      <a16:colId xmlns:a16="http://schemas.microsoft.com/office/drawing/2014/main" val="1884888500"/>
                    </a:ext>
                  </a:extLst>
                </a:gridCol>
                <a:gridCol w="324410">
                  <a:extLst>
                    <a:ext uri="{9D8B030D-6E8A-4147-A177-3AD203B41FA5}">
                      <a16:colId xmlns:a16="http://schemas.microsoft.com/office/drawing/2014/main" val="3050203152"/>
                    </a:ext>
                  </a:extLst>
                </a:gridCol>
                <a:gridCol w="324410">
                  <a:extLst>
                    <a:ext uri="{9D8B030D-6E8A-4147-A177-3AD203B41FA5}">
                      <a16:colId xmlns:a16="http://schemas.microsoft.com/office/drawing/2014/main" val="428736443"/>
                    </a:ext>
                  </a:extLst>
                </a:gridCol>
                <a:gridCol w="324410">
                  <a:extLst>
                    <a:ext uri="{9D8B030D-6E8A-4147-A177-3AD203B41FA5}">
                      <a16:colId xmlns:a16="http://schemas.microsoft.com/office/drawing/2014/main" val="2973832239"/>
                    </a:ext>
                  </a:extLst>
                </a:gridCol>
                <a:gridCol w="324410">
                  <a:extLst>
                    <a:ext uri="{9D8B030D-6E8A-4147-A177-3AD203B41FA5}">
                      <a16:colId xmlns:a16="http://schemas.microsoft.com/office/drawing/2014/main" val="2245821727"/>
                    </a:ext>
                  </a:extLst>
                </a:gridCol>
                <a:gridCol w="324410">
                  <a:extLst>
                    <a:ext uri="{9D8B030D-6E8A-4147-A177-3AD203B41FA5}">
                      <a16:colId xmlns:a16="http://schemas.microsoft.com/office/drawing/2014/main" val="1524617716"/>
                    </a:ext>
                  </a:extLst>
                </a:gridCol>
                <a:gridCol w="324410">
                  <a:extLst>
                    <a:ext uri="{9D8B030D-6E8A-4147-A177-3AD203B41FA5}">
                      <a16:colId xmlns:a16="http://schemas.microsoft.com/office/drawing/2014/main" val="3114187465"/>
                    </a:ext>
                  </a:extLst>
                </a:gridCol>
              </a:tblGrid>
              <a:tr h="117056">
                <a:tc>
                  <a:txBody>
                    <a:bodyPr/>
                    <a:lstStyle/>
                    <a:p>
                      <a:pPr algn="l" fontAlgn="b"/>
                      <a:r>
                        <a:rPr lang="en-AU" sz="800" b="0" i="0" u="none" strike="noStrike" dirty="0">
                          <a:solidFill>
                            <a:srgbClr val="000000"/>
                          </a:solidFill>
                          <a:effectLst/>
                          <a:latin typeface="Calibri" panose="020F0502020204030204" pitchFamily="34" charset="0"/>
                        </a:rPr>
                        <a:t>Variety</a:t>
                      </a:r>
                    </a:p>
                  </a:txBody>
                  <a:tcPr marL="1592" marR="1592" marT="1592"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AU" sz="800" b="0" i="0" u="none" strike="noStrike" dirty="0">
                          <a:solidFill>
                            <a:srgbClr val="000000"/>
                          </a:solidFill>
                          <a:effectLst/>
                          <a:latin typeface="Calibri" panose="020F0502020204030204" pitchFamily="34" charset="0"/>
                        </a:rPr>
                        <a:t>pnnn</a:t>
                      </a:r>
                    </a:p>
                  </a:txBody>
                  <a:tcPr marL="1592" marR="1592" marT="1592"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AU" sz="800" b="0" i="0" u="none" strike="noStrike" dirty="0">
                          <a:solidFill>
                            <a:srgbClr val="000000"/>
                          </a:solidFill>
                          <a:effectLst/>
                          <a:latin typeface="Calibri" panose="020F0502020204030204" pitchFamily="34" charset="0"/>
                        </a:rPr>
                        <a:t>pnnp</a:t>
                      </a:r>
                    </a:p>
                  </a:txBody>
                  <a:tcPr marL="1592" marR="1592" marT="1592"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AU" sz="800" b="0" i="0" u="none" strike="noStrike" dirty="0">
                          <a:solidFill>
                            <a:srgbClr val="000000"/>
                          </a:solidFill>
                          <a:effectLst/>
                          <a:latin typeface="Calibri" panose="020F0502020204030204" pitchFamily="34" charset="0"/>
                        </a:rPr>
                        <a:t>pnpn</a:t>
                      </a:r>
                    </a:p>
                  </a:txBody>
                  <a:tcPr marL="1592" marR="1592" marT="1592"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AU" sz="800" b="0" i="0" u="none" strike="noStrike" dirty="0">
                          <a:solidFill>
                            <a:srgbClr val="000000"/>
                          </a:solidFill>
                          <a:effectLst/>
                          <a:latin typeface="Calibri" panose="020F0502020204030204" pitchFamily="34" charset="0"/>
                        </a:rPr>
                        <a:t>pnpp</a:t>
                      </a:r>
                    </a:p>
                  </a:txBody>
                  <a:tcPr marL="1592" marR="1592" marT="1592"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AU" sz="800" b="0" i="0" u="none" strike="noStrike" dirty="0">
                          <a:solidFill>
                            <a:srgbClr val="000000"/>
                          </a:solidFill>
                          <a:effectLst/>
                          <a:latin typeface="Calibri" panose="020F0502020204030204" pitchFamily="34" charset="0"/>
                        </a:rPr>
                        <a:t>ppnn</a:t>
                      </a:r>
                    </a:p>
                  </a:txBody>
                  <a:tcPr marL="1592" marR="1592" marT="1592"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AU" sz="800" b="0" i="0" u="none" strike="noStrike" dirty="0">
                          <a:solidFill>
                            <a:srgbClr val="000000"/>
                          </a:solidFill>
                          <a:effectLst/>
                          <a:latin typeface="Calibri" panose="020F0502020204030204" pitchFamily="34" charset="0"/>
                        </a:rPr>
                        <a:t>ppnp</a:t>
                      </a:r>
                    </a:p>
                  </a:txBody>
                  <a:tcPr marL="1592" marR="1592" marT="1592"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AU" sz="800" b="0" i="0" u="none" strike="noStrike" dirty="0">
                          <a:solidFill>
                            <a:srgbClr val="000000"/>
                          </a:solidFill>
                          <a:effectLst/>
                          <a:latin typeface="Calibri" panose="020F0502020204030204" pitchFamily="34" charset="0"/>
                        </a:rPr>
                        <a:t>pppn</a:t>
                      </a:r>
                    </a:p>
                  </a:txBody>
                  <a:tcPr marL="1592" marR="1592" marT="1592"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AU" sz="800" b="0" i="0" u="none" strike="noStrike" dirty="0">
                          <a:solidFill>
                            <a:srgbClr val="000000"/>
                          </a:solidFill>
                          <a:effectLst/>
                          <a:latin typeface="Calibri" panose="020F0502020204030204" pitchFamily="34" charset="0"/>
                        </a:rPr>
                        <a:t>pppp</a:t>
                      </a:r>
                    </a:p>
                  </a:txBody>
                  <a:tcPr marL="1592" marR="1592" marT="1592"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3795860"/>
                  </a:ext>
                </a:extLst>
              </a:tr>
              <a:tr h="166989">
                <a:tc>
                  <a:txBody>
                    <a:bodyPr/>
                    <a:lstStyle/>
                    <a:p>
                      <a:pPr algn="l" fontAlgn="b"/>
                      <a:r>
                        <a:rPr lang="en-AU" sz="800" b="0" i="0" u="none" strike="noStrike" dirty="0">
                          <a:solidFill>
                            <a:srgbClr val="000000"/>
                          </a:solidFill>
                          <a:effectLst/>
                          <a:latin typeface="Calibri" panose="020F0502020204030204" pitchFamily="34" charset="0"/>
                        </a:rPr>
                        <a:t>CRANBROOK</a:t>
                      </a:r>
                    </a:p>
                  </a:txBody>
                  <a:tcPr marL="1592" marR="1592" marT="1592"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bg1"/>
                    </a:solidFill>
                  </a:tcPr>
                </a:tc>
                <a:tc>
                  <a:txBody>
                    <a:bodyPr/>
                    <a:lstStyle/>
                    <a:p>
                      <a:pPr algn="r" fontAlgn="b"/>
                      <a:r>
                        <a:rPr lang="en-AU" sz="800" b="0" i="0" u="none" strike="noStrike" dirty="0">
                          <a:solidFill>
                            <a:srgbClr val="000000"/>
                          </a:solidFill>
                          <a:effectLst/>
                          <a:latin typeface="Calibri" panose="020F0502020204030204" pitchFamily="34" charset="0"/>
                        </a:rPr>
                        <a:t>0</a:t>
                      </a:r>
                    </a:p>
                  </a:txBody>
                  <a:tcPr marL="1592" marR="1592" marT="1592"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63BE7B"/>
                    </a:solidFill>
                  </a:tcPr>
                </a:tc>
                <a:tc>
                  <a:txBody>
                    <a:bodyPr/>
                    <a:lstStyle/>
                    <a:p>
                      <a:pPr algn="r" fontAlgn="b"/>
                      <a:r>
                        <a:rPr lang="en-AU" sz="800" b="0" i="0" u="none" strike="noStrike" dirty="0">
                          <a:solidFill>
                            <a:srgbClr val="000000"/>
                          </a:solidFill>
                          <a:effectLst/>
                          <a:latin typeface="Calibri" panose="020F0502020204030204" pitchFamily="34" charset="0"/>
                        </a:rPr>
                        <a:t>1</a:t>
                      </a:r>
                    </a:p>
                  </a:txBody>
                  <a:tcPr marL="1592" marR="1592" marT="1592" marB="0" anchor="b">
                    <a:lnL>
                      <a:noFill/>
                    </a:lnL>
                    <a:lnR>
                      <a:noFill/>
                    </a:lnR>
                    <a:lnT w="12700" cap="flat" cmpd="sng" algn="ctr">
                      <a:solidFill>
                        <a:schemeClr val="tx1"/>
                      </a:solidFill>
                      <a:prstDash val="solid"/>
                      <a:round/>
                      <a:headEnd type="none" w="med" len="med"/>
                      <a:tailEnd type="none" w="med" len="med"/>
                    </a:lnT>
                    <a:lnB>
                      <a:noFill/>
                    </a:lnB>
                    <a:solidFill>
                      <a:srgbClr val="FFEB84"/>
                    </a:solidFill>
                  </a:tcPr>
                </a:tc>
                <a:tc>
                  <a:txBody>
                    <a:bodyPr/>
                    <a:lstStyle/>
                    <a:p>
                      <a:pPr algn="r" fontAlgn="b"/>
                      <a:r>
                        <a:rPr lang="en-AU" sz="800" b="0" i="0" u="none" strike="noStrike" dirty="0">
                          <a:solidFill>
                            <a:srgbClr val="000000"/>
                          </a:solidFill>
                          <a:effectLst/>
                          <a:latin typeface="Calibri" panose="020F0502020204030204" pitchFamily="34" charset="0"/>
                        </a:rPr>
                        <a:t>0</a:t>
                      </a:r>
                    </a:p>
                  </a:txBody>
                  <a:tcPr marL="1592" marR="1592" marT="1592" marB="0" anchor="b">
                    <a:lnL>
                      <a:noFill/>
                    </a:lnL>
                    <a:lnR>
                      <a:noFill/>
                    </a:lnR>
                    <a:lnT w="12700" cap="flat" cmpd="sng" algn="ctr">
                      <a:solidFill>
                        <a:schemeClr val="tx1"/>
                      </a:solidFill>
                      <a:prstDash val="solid"/>
                      <a:round/>
                      <a:headEnd type="none" w="med" len="med"/>
                      <a:tailEnd type="none" w="med" len="med"/>
                    </a:lnT>
                    <a:lnB>
                      <a:noFill/>
                    </a:lnB>
                    <a:solidFill>
                      <a:srgbClr val="63BE7B"/>
                    </a:solidFill>
                  </a:tcPr>
                </a:tc>
                <a:tc>
                  <a:txBody>
                    <a:bodyPr/>
                    <a:lstStyle/>
                    <a:p>
                      <a:pPr algn="r" fontAlgn="b"/>
                      <a:r>
                        <a:rPr lang="en-AU" sz="800" b="0" i="0" u="none" strike="noStrike" dirty="0">
                          <a:solidFill>
                            <a:srgbClr val="000000"/>
                          </a:solidFill>
                          <a:effectLst/>
                          <a:latin typeface="Calibri" panose="020F0502020204030204" pitchFamily="34" charset="0"/>
                        </a:rPr>
                        <a:t>2</a:t>
                      </a:r>
                    </a:p>
                  </a:txBody>
                  <a:tcPr marL="1592" marR="1592" marT="1592" marB="0" anchor="b">
                    <a:lnL>
                      <a:noFill/>
                    </a:lnL>
                    <a:lnR>
                      <a:noFill/>
                    </a:lnR>
                    <a:lnT w="12700" cap="flat" cmpd="sng" algn="ctr">
                      <a:solidFill>
                        <a:schemeClr val="tx1"/>
                      </a:solidFill>
                      <a:prstDash val="solid"/>
                      <a:round/>
                      <a:headEnd type="none" w="med" len="med"/>
                      <a:tailEnd type="none" w="med" len="med"/>
                    </a:lnT>
                    <a:lnB>
                      <a:noFill/>
                    </a:lnB>
                    <a:solidFill>
                      <a:srgbClr val="FFDE82"/>
                    </a:solidFill>
                  </a:tcPr>
                </a:tc>
                <a:tc>
                  <a:txBody>
                    <a:bodyPr/>
                    <a:lstStyle/>
                    <a:p>
                      <a:pPr algn="r" fontAlgn="b"/>
                      <a:r>
                        <a:rPr lang="en-AU" sz="800" b="0" i="0" u="none" strike="noStrike" dirty="0">
                          <a:solidFill>
                            <a:srgbClr val="000000"/>
                          </a:solidFill>
                          <a:effectLst/>
                          <a:latin typeface="Calibri" panose="020F0502020204030204" pitchFamily="34" charset="0"/>
                        </a:rPr>
                        <a:t>1</a:t>
                      </a:r>
                    </a:p>
                  </a:txBody>
                  <a:tcPr marL="1592" marR="1592" marT="1592" marB="0" anchor="b">
                    <a:lnL>
                      <a:noFill/>
                    </a:lnL>
                    <a:lnR>
                      <a:noFill/>
                    </a:lnR>
                    <a:lnT w="12700" cap="flat" cmpd="sng" algn="ctr">
                      <a:solidFill>
                        <a:schemeClr val="tx1"/>
                      </a:solidFill>
                      <a:prstDash val="solid"/>
                      <a:round/>
                      <a:headEnd type="none" w="med" len="med"/>
                      <a:tailEnd type="none" w="med" len="med"/>
                    </a:lnT>
                    <a:lnB>
                      <a:noFill/>
                    </a:lnB>
                    <a:solidFill>
                      <a:srgbClr val="FFEB84"/>
                    </a:solidFill>
                  </a:tcPr>
                </a:tc>
                <a:tc>
                  <a:txBody>
                    <a:bodyPr/>
                    <a:lstStyle/>
                    <a:p>
                      <a:pPr algn="r" fontAlgn="b"/>
                      <a:r>
                        <a:rPr lang="en-AU" sz="800" b="0" i="0" u="none" strike="noStrike" dirty="0">
                          <a:solidFill>
                            <a:srgbClr val="000000"/>
                          </a:solidFill>
                          <a:effectLst/>
                          <a:latin typeface="Calibri" panose="020F0502020204030204" pitchFamily="34" charset="0"/>
                        </a:rPr>
                        <a:t>11</a:t>
                      </a:r>
                    </a:p>
                  </a:txBody>
                  <a:tcPr marL="1592" marR="1592" marT="1592" marB="0" anchor="b">
                    <a:lnL>
                      <a:noFill/>
                    </a:lnL>
                    <a:lnR>
                      <a:noFill/>
                    </a:lnR>
                    <a:lnT w="12700" cap="flat" cmpd="sng" algn="ctr">
                      <a:solidFill>
                        <a:schemeClr val="tx1"/>
                      </a:solidFill>
                      <a:prstDash val="solid"/>
                      <a:round/>
                      <a:headEnd type="none" w="med" len="med"/>
                      <a:tailEnd type="none" w="med" len="med"/>
                    </a:lnT>
                    <a:lnB>
                      <a:noFill/>
                    </a:lnB>
                    <a:solidFill>
                      <a:srgbClr val="F8696B"/>
                    </a:solidFill>
                  </a:tcPr>
                </a:tc>
                <a:tc>
                  <a:txBody>
                    <a:bodyPr/>
                    <a:lstStyle/>
                    <a:p>
                      <a:pPr algn="r" fontAlgn="b"/>
                      <a:r>
                        <a:rPr lang="en-AU" sz="800" b="0" i="0" u="none" strike="noStrike" dirty="0">
                          <a:solidFill>
                            <a:srgbClr val="000000"/>
                          </a:solidFill>
                          <a:effectLst/>
                          <a:latin typeface="Calibri" panose="020F0502020204030204" pitchFamily="34" charset="0"/>
                        </a:rPr>
                        <a:t>1</a:t>
                      </a:r>
                    </a:p>
                  </a:txBody>
                  <a:tcPr marL="1592" marR="1592" marT="1592" marB="0" anchor="b">
                    <a:lnL>
                      <a:noFill/>
                    </a:lnL>
                    <a:lnR>
                      <a:noFill/>
                    </a:lnR>
                    <a:lnT w="12700" cap="flat" cmpd="sng" algn="ctr">
                      <a:solidFill>
                        <a:schemeClr val="tx1"/>
                      </a:solidFill>
                      <a:prstDash val="solid"/>
                      <a:round/>
                      <a:headEnd type="none" w="med" len="med"/>
                      <a:tailEnd type="none" w="med" len="med"/>
                    </a:lnT>
                    <a:lnB>
                      <a:noFill/>
                    </a:lnB>
                    <a:solidFill>
                      <a:srgbClr val="FFEB84"/>
                    </a:solidFill>
                  </a:tcPr>
                </a:tc>
                <a:tc>
                  <a:txBody>
                    <a:bodyPr/>
                    <a:lstStyle/>
                    <a:p>
                      <a:pPr algn="r" fontAlgn="b"/>
                      <a:r>
                        <a:rPr lang="en-AU" sz="800" b="0" i="0" u="none" strike="noStrike" dirty="0">
                          <a:solidFill>
                            <a:srgbClr val="000000"/>
                          </a:solidFill>
                          <a:effectLst/>
                          <a:latin typeface="Calibri" panose="020F0502020204030204" pitchFamily="34" charset="0"/>
                        </a:rPr>
                        <a:t>6</a:t>
                      </a:r>
                    </a:p>
                  </a:txBody>
                  <a:tcPr marL="1592" marR="1592" marT="1592" marB="0" anchor="b">
                    <a:lnL>
                      <a:noFill/>
                    </a:lnL>
                    <a:lnR>
                      <a:noFill/>
                    </a:lnR>
                    <a:lnT w="12700" cap="flat" cmpd="sng" algn="ctr">
                      <a:solidFill>
                        <a:schemeClr val="tx1"/>
                      </a:solidFill>
                      <a:prstDash val="solid"/>
                      <a:round/>
                      <a:headEnd type="none" w="med" len="med"/>
                      <a:tailEnd type="none" w="med" len="med"/>
                    </a:lnT>
                    <a:lnB>
                      <a:noFill/>
                    </a:lnB>
                    <a:solidFill>
                      <a:srgbClr val="FCAA78"/>
                    </a:solidFill>
                  </a:tcPr>
                </a:tc>
                <a:extLst>
                  <a:ext uri="{0D108BD9-81ED-4DB2-BD59-A6C34878D82A}">
                    <a16:rowId xmlns:a16="http://schemas.microsoft.com/office/drawing/2014/main" val="2033687364"/>
                  </a:ext>
                </a:extLst>
              </a:tr>
              <a:tr h="166989">
                <a:tc>
                  <a:txBody>
                    <a:bodyPr/>
                    <a:lstStyle/>
                    <a:p>
                      <a:pPr algn="l" fontAlgn="b"/>
                      <a:r>
                        <a:rPr lang="en-AU" sz="800" b="0" i="0" u="none" strike="noStrike" dirty="0">
                          <a:solidFill>
                            <a:srgbClr val="000000"/>
                          </a:solidFill>
                          <a:effectLst/>
                          <a:latin typeface="Calibri" panose="020F0502020204030204" pitchFamily="34" charset="0"/>
                        </a:rPr>
                        <a:t>KENNEDY</a:t>
                      </a:r>
                    </a:p>
                  </a:txBody>
                  <a:tcPr marL="1592" marR="1592" marT="1592" marB="0" anchor="b">
                    <a:lnL>
                      <a:noFill/>
                    </a:lnL>
                    <a:lnR w="12700" cap="flat" cmpd="sng" algn="ctr">
                      <a:solidFill>
                        <a:schemeClr val="tx1"/>
                      </a:solidFill>
                      <a:prstDash val="solid"/>
                      <a:round/>
                      <a:headEnd type="none" w="med" len="med"/>
                      <a:tailEnd type="none" w="med" len="med"/>
                    </a:lnR>
                    <a:lnT>
                      <a:noFill/>
                    </a:lnT>
                    <a:lnB>
                      <a:noFill/>
                    </a:lnB>
                    <a:solidFill>
                      <a:schemeClr val="bg1"/>
                    </a:solidFill>
                  </a:tcPr>
                </a:tc>
                <a:tc>
                  <a:txBody>
                    <a:bodyPr/>
                    <a:lstStyle/>
                    <a:p>
                      <a:pPr algn="r" fontAlgn="b"/>
                      <a:r>
                        <a:rPr lang="en-AU" sz="800" b="0" i="0" u="none" strike="noStrike" dirty="0">
                          <a:solidFill>
                            <a:srgbClr val="000000"/>
                          </a:solidFill>
                          <a:effectLst/>
                          <a:latin typeface="Calibri" panose="020F0502020204030204" pitchFamily="34" charset="0"/>
                        </a:rPr>
                        <a:t>1</a:t>
                      </a:r>
                    </a:p>
                  </a:txBody>
                  <a:tcPr marL="1592" marR="1592" marT="1592" marB="0" anchor="b">
                    <a:lnL w="12700" cap="flat" cmpd="sng" algn="ctr">
                      <a:solidFill>
                        <a:schemeClr val="tx1"/>
                      </a:solidFill>
                      <a:prstDash val="solid"/>
                      <a:round/>
                      <a:headEnd type="none" w="med" len="med"/>
                      <a:tailEnd type="none" w="med" len="med"/>
                    </a:lnL>
                    <a:lnR>
                      <a:noFill/>
                    </a:lnR>
                    <a:lnT>
                      <a:noFill/>
                    </a:lnT>
                    <a:lnB>
                      <a:noFill/>
                    </a:lnB>
                    <a:solidFill>
                      <a:srgbClr val="FFEB84"/>
                    </a:solidFill>
                  </a:tcPr>
                </a:tc>
                <a:tc>
                  <a:txBody>
                    <a:bodyPr/>
                    <a:lstStyle/>
                    <a:p>
                      <a:pPr algn="r" fontAlgn="b"/>
                      <a:r>
                        <a:rPr lang="en-AU" sz="800" b="0" i="0" u="none" strike="noStrike" dirty="0">
                          <a:solidFill>
                            <a:srgbClr val="000000"/>
                          </a:solidFill>
                          <a:effectLst/>
                          <a:latin typeface="Calibri" panose="020F0502020204030204" pitchFamily="34" charset="0"/>
                        </a:rPr>
                        <a:t>1</a:t>
                      </a:r>
                    </a:p>
                  </a:txBody>
                  <a:tcPr marL="1592" marR="1592" marT="1592" marB="0" anchor="b">
                    <a:lnL>
                      <a:noFill/>
                    </a:lnL>
                    <a:lnR>
                      <a:noFill/>
                    </a:lnR>
                    <a:lnT>
                      <a:noFill/>
                    </a:lnT>
                    <a:lnB>
                      <a:noFill/>
                    </a:lnB>
                    <a:solidFill>
                      <a:srgbClr val="FFEB84"/>
                    </a:solidFill>
                  </a:tcPr>
                </a:tc>
                <a:tc>
                  <a:txBody>
                    <a:bodyPr/>
                    <a:lstStyle/>
                    <a:p>
                      <a:pPr algn="r" fontAlgn="b"/>
                      <a:r>
                        <a:rPr lang="en-AU" sz="800" b="0" i="0" u="none" strike="noStrike" dirty="0">
                          <a:solidFill>
                            <a:srgbClr val="000000"/>
                          </a:solidFill>
                          <a:effectLst/>
                          <a:latin typeface="Calibri" panose="020F0502020204030204" pitchFamily="34" charset="0"/>
                        </a:rPr>
                        <a:t>0</a:t>
                      </a:r>
                    </a:p>
                  </a:txBody>
                  <a:tcPr marL="1592" marR="1592" marT="1592" marB="0" anchor="b">
                    <a:lnL>
                      <a:noFill/>
                    </a:lnL>
                    <a:lnR>
                      <a:noFill/>
                    </a:lnR>
                    <a:lnT>
                      <a:noFill/>
                    </a:lnT>
                    <a:lnB>
                      <a:noFill/>
                    </a:lnB>
                    <a:solidFill>
                      <a:srgbClr val="63BE7B"/>
                    </a:solidFill>
                  </a:tcPr>
                </a:tc>
                <a:tc>
                  <a:txBody>
                    <a:bodyPr/>
                    <a:lstStyle/>
                    <a:p>
                      <a:pPr algn="r" fontAlgn="b"/>
                      <a:r>
                        <a:rPr lang="en-AU" sz="800" b="0" i="0" u="none" strike="noStrike" dirty="0">
                          <a:solidFill>
                            <a:srgbClr val="000000"/>
                          </a:solidFill>
                          <a:effectLst/>
                          <a:latin typeface="Calibri" panose="020F0502020204030204" pitchFamily="34" charset="0"/>
                        </a:rPr>
                        <a:t>0</a:t>
                      </a:r>
                    </a:p>
                  </a:txBody>
                  <a:tcPr marL="1592" marR="1592" marT="1592" marB="0" anchor="b">
                    <a:lnL>
                      <a:noFill/>
                    </a:lnL>
                    <a:lnR>
                      <a:noFill/>
                    </a:lnR>
                    <a:lnT>
                      <a:noFill/>
                    </a:lnT>
                    <a:lnB>
                      <a:noFill/>
                    </a:lnB>
                    <a:solidFill>
                      <a:srgbClr val="63BE7B"/>
                    </a:solidFill>
                  </a:tcPr>
                </a:tc>
                <a:tc>
                  <a:txBody>
                    <a:bodyPr/>
                    <a:lstStyle/>
                    <a:p>
                      <a:pPr algn="r" fontAlgn="b"/>
                      <a:r>
                        <a:rPr lang="en-AU" sz="800" b="0" i="0" u="none" strike="noStrike">
                          <a:solidFill>
                            <a:srgbClr val="000000"/>
                          </a:solidFill>
                          <a:effectLst/>
                          <a:latin typeface="Calibri" panose="020F0502020204030204" pitchFamily="34" charset="0"/>
                        </a:rPr>
                        <a:t>1</a:t>
                      </a:r>
                    </a:p>
                  </a:txBody>
                  <a:tcPr marL="1592" marR="1592" marT="1592" marB="0" anchor="b">
                    <a:lnL>
                      <a:noFill/>
                    </a:lnL>
                    <a:lnR>
                      <a:noFill/>
                    </a:lnR>
                    <a:lnT>
                      <a:noFill/>
                    </a:lnT>
                    <a:lnB>
                      <a:noFill/>
                    </a:lnB>
                    <a:solidFill>
                      <a:srgbClr val="FFEB84"/>
                    </a:solidFill>
                  </a:tcPr>
                </a:tc>
                <a:tc>
                  <a:txBody>
                    <a:bodyPr/>
                    <a:lstStyle/>
                    <a:p>
                      <a:pPr algn="r" fontAlgn="b"/>
                      <a:r>
                        <a:rPr lang="en-AU" sz="800" b="0" i="0" u="none" strike="noStrike">
                          <a:solidFill>
                            <a:srgbClr val="000000"/>
                          </a:solidFill>
                          <a:effectLst/>
                          <a:latin typeface="Calibri" panose="020F0502020204030204" pitchFamily="34" charset="0"/>
                        </a:rPr>
                        <a:t>11</a:t>
                      </a:r>
                    </a:p>
                  </a:txBody>
                  <a:tcPr marL="1592" marR="1592" marT="1592" marB="0" anchor="b">
                    <a:lnL>
                      <a:noFill/>
                    </a:lnL>
                    <a:lnR>
                      <a:noFill/>
                    </a:lnR>
                    <a:lnT>
                      <a:noFill/>
                    </a:lnT>
                    <a:lnB>
                      <a:noFill/>
                    </a:lnB>
                    <a:solidFill>
                      <a:srgbClr val="F8696B"/>
                    </a:solidFill>
                  </a:tcPr>
                </a:tc>
                <a:tc>
                  <a:txBody>
                    <a:bodyPr/>
                    <a:lstStyle/>
                    <a:p>
                      <a:pPr algn="r" fontAlgn="b"/>
                      <a:r>
                        <a:rPr lang="en-AU" sz="800" b="0" i="0" u="none" strike="noStrike">
                          <a:solidFill>
                            <a:srgbClr val="000000"/>
                          </a:solidFill>
                          <a:effectLst/>
                          <a:latin typeface="Calibri" panose="020F0502020204030204" pitchFamily="34" charset="0"/>
                        </a:rPr>
                        <a:t>0</a:t>
                      </a:r>
                    </a:p>
                  </a:txBody>
                  <a:tcPr marL="1592" marR="1592" marT="1592" marB="0" anchor="b">
                    <a:lnL>
                      <a:noFill/>
                    </a:lnL>
                    <a:lnR>
                      <a:noFill/>
                    </a:lnR>
                    <a:lnT>
                      <a:noFill/>
                    </a:lnT>
                    <a:lnB>
                      <a:noFill/>
                    </a:lnB>
                    <a:solidFill>
                      <a:srgbClr val="63BE7B"/>
                    </a:solidFill>
                  </a:tcPr>
                </a:tc>
                <a:tc>
                  <a:txBody>
                    <a:bodyPr/>
                    <a:lstStyle/>
                    <a:p>
                      <a:pPr algn="r" fontAlgn="b"/>
                      <a:r>
                        <a:rPr lang="en-AU" sz="800" b="0" i="0" u="none" strike="noStrike" dirty="0">
                          <a:solidFill>
                            <a:srgbClr val="000000"/>
                          </a:solidFill>
                          <a:effectLst/>
                          <a:latin typeface="Calibri" panose="020F0502020204030204" pitchFamily="34" charset="0"/>
                        </a:rPr>
                        <a:t>0</a:t>
                      </a:r>
                    </a:p>
                  </a:txBody>
                  <a:tcPr marL="1592" marR="1592" marT="1592" marB="0" anchor="b">
                    <a:lnL>
                      <a:noFill/>
                    </a:lnL>
                    <a:lnR>
                      <a:noFill/>
                    </a:lnR>
                    <a:lnT>
                      <a:noFill/>
                    </a:lnT>
                    <a:lnB>
                      <a:noFill/>
                    </a:lnB>
                    <a:solidFill>
                      <a:srgbClr val="63BE7B"/>
                    </a:solidFill>
                  </a:tcPr>
                </a:tc>
                <a:extLst>
                  <a:ext uri="{0D108BD9-81ED-4DB2-BD59-A6C34878D82A}">
                    <a16:rowId xmlns:a16="http://schemas.microsoft.com/office/drawing/2014/main" val="264105080"/>
                  </a:ext>
                </a:extLst>
              </a:tr>
              <a:tr h="166989">
                <a:tc>
                  <a:txBody>
                    <a:bodyPr/>
                    <a:lstStyle/>
                    <a:p>
                      <a:pPr algn="l" fontAlgn="b"/>
                      <a:r>
                        <a:rPr lang="en-AU" sz="800" b="0" i="0" u="none" strike="noStrike" dirty="0">
                          <a:solidFill>
                            <a:srgbClr val="000000"/>
                          </a:solidFill>
                          <a:effectLst/>
                          <a:latin typeface="Calibri" panose="020F0502020204030204" pitchFamily="34" charset="0"/>
                        </a:rPr>
                        <a:t>RAC655</a:t>
                      </a:r>
                    </a:p>
                  </a:txBody>
                  <a:tcPr marL="1592" marR="1592" marT="1592" marB="0" anchor="b">
                    <a:lnL>
                      <a:noFill/>
                    </a:lnL>
                    <a:lnR w="12700" cap="flat" cmpd="sng" algn="ctr">
                      <a:solidFill>
                        <a:schemeClr val="tx1"/>
                      </a:solidFill>
                      <a:prstDash val="solid"/>
                      <a:round/>
                      <a:headEnd type="none" w="med" len="med"/>
                      <a:tailEnd type="none" w="med" len="med"/>
                    </a:lnR>
                    <a:lnT>
                      <a:noFill/>
                    </a:lnT>
                    <a:lnB>
                      <a:noFill/>
                    </a:lnB>
                    <a:solidFill>
                      <a:schemeClr val="bg1"/>
                    </a:solidFill>
                  </a:tcPr>
                </a:tc>
                <a:tc>
                  <a:txBody>
                    <a:bodyPr/>
                    <a:lstStyle/>
                    <a:p>
                      <a:pPr algn="r" fontAlgn="b"/>
                      <a:r>
                        <a:rPr lang="en-AU" sz="800" b="0" i="0" u="none" strike="noStrike" dirty="0">
                          <a:solidFill>
                            <a:srgbClr val="000000"/>
                          </a:solidFill>
                          <a:effectLst/>
                          <a:latin typeface="Calibri" panose="020F0502020204030204" pitchFamily="34" charset="0"/>
                        </a:rPr>
                        <a:t>0</a:t>
                      </a:r>
                    </a:p>
                  </a:txBody>
                  <a:tcPr marL="1592" marR="1592" marT="1592" marB="0" anchor="b">
                    <a:lnL w="12700" cap="flat" cmpd="sng" algn="ctr">
                      <a:solidFill>
                        <a:schemeClr val="tx1"/>
                      </a:solidFill>
                      <a:prstDash val="solid"/>
                      <a:round/>
                      <a:headEnd type="none" w="med" len="med"/>
                      <a:tailEnd type="none" w="med" len="med"/>
                    </a:lnL>
                    <a:lnR>
                      <a:noFill/>
                    </a:lnR>
                    <a:lnT>
                      <a:noFill/>
                    </a:lnT>
                    <a:lnB>
                      <a:noFill/>
                    </a:lnB>
                    <a:solidFill>
                      <a:srgbClr val="63BE7B"/>
                    </a:solidFill>
                  </a:tcPr>
                </a:tc>
                <a:tc>
                  <a:txBody>
                    <a:bodyPr/>
                    <a:lstStyle/>
                    <a:p>
                      <a:pPr algn="r" fontAlgn="b"/>
                      <a:r>
                        <a:rPr lang="en-AU" sz="800" b="0" i="0" u="none" strike="noStrike">
                          <a:solidFill>
                            <a:srgbClr val="000000"/>
                          </a:solidFill>
                          <a:effectLst/>
                          <a:latin typeface="Calibri" panose="020F0502020204030204" pitchFamily="34" charset="0"/>
                        </a:rPr>
                        <a:t>4</a:t>
                      </a:r>
                    </a:p>
                  </a:txBody>
                  <a:tcPr marL="1592" marR="1592" marT="1592" marB="0" anchor="b">
                    <a:lnL>
                      <a:noFill/>
                    </a:lnL>
                    <a:lnR>
                      <a:noFill/>
                    </a:lnR>
                    <a:lnT>
                      <a:noFill/>
                    </a:lnT>
                    <a:lnB>
                      <a:noFill/>
                    </a:lnB>
                    <a:solidFill>
                      <a:srgbClr val="FDC47D"/>
                    </a:solidFill>
                  </a:tcPr>
                </a:tc>
                <a:tc>
                  <a:txBody>
                    <a:bodyPr/>
                    <a:lstStyle/>
                    <a:p>
                      <a:pPr algn="r" fontAlgn="b"/>
                      <a:r>
                        <a:rPr lang="en-AU" sz="800" b="0" i="0" u="none" strike="noStrike" dirty="0">
                          <a:solidFill>
                            <a:srgbClr val="000000"/>
                          </a:solidFill>
                          <a:effectLst/>
                          <a:latin typeface="Calibri" panose="020F0502020204030204" pitchFamily="34" charset="0"/>
                        </a:rPr>
                        <a:t>1</a:t>
                      </a:r>
                    </a:p>
                  </a:txBody>
                  <a:tcPr marL="1592" marR="1592" marT="1592" marB="0" anchor="b">
                    <a:lnL>
                      <a:noFill/>
                    </a:lnL>
                    <a:lnR>
                      <a:noFill/>
                    </a:lnR>
                    <a:lnT>
                      <a:noFill/>
                    </a:lnT>
                    <a:lnB>
                      <a:noFill/>
                    </a:lnB>
                    <a:solidFill>
                      <a:srgbClr val="FFEB84"/>
                    </a:solidFill>
                  </a:tcPr>
                </a:tc>
                <a:tc>
                  <a:txBody>
                    <a:bodyPr/>
                    <a:lstStyle/>
                    <a:p>
                      <a:pPr algn="r" fontAlgn="b"/>
                      <a:r>
                        <a:rPr lang="en-AU" sz="800" b="0" i="0" u="none" strike="noStrike" dirty="0">
                          <a:solidFill>
                            <a:srgbClr val="000000"/>
                          </a:solidFill>
                          <a:effectLst/>
                          <a:latin typeface="Calibri" panose="020F0502020204030204" pitchFamily="34" charset="0"/>
                        </a:rPr>
                        <a:t>0</a:t>
                      </a:r>
                    </a:p>
                  </a:txBody>
                  <a:tcPr marL="1592" marR="1592" marT="1592" marB="0" anchor="b">
                    <a:lnL>
                      <a:noFill/>
                    </a:lnL>
                    <a:lnR>
                      <a:noFill/>
                    </a:lnR>
                    <a:lnT>
                      <a:noFill/>
                    </a:lnT>
                    <a:lnB>
                      <a:noFill/>
                    </a:lnB>
                    <a:solidFill>
                      <a:srgbClr val="63BE7B"/>
                    </a:solidFill>
                  </a:tcPr>
                </a:tc>
                <a:tc>
                  <a:txBody>
                    <a:bodyPr/>
                    <a:lstStyle/>
                    <a:p>
                      <a:pPr algn="r" fontAlgn="b"/>
                      <a:r>
                        <a:rPr lang="en-AU" sz="800" b="0" i="0" u="none" strike="noStrike" dirty="0">
                          <a:solidFill>
                            <a:srgbClr val="000000"/>
                          </a:solidFill>
                          <a:effectLst/>
                          <a:latin typeface="Calibri" panose="020F0502020204030204" pitchFamily="34" charset="0"/>
                        </a:rPr>
                        <a:t>0</a:t>
                      </a:r>
                    </a:p>
                  </a:txBody>
                  <a:tcPr marL="1592" marR="1592" marT="1592" marB="0" anchor="b">
                    <a:lnL>
                      <a:noFill/>
                    </a:lnL>
                    <a:lnR>
                      <a:noFill/>
                    </a:lnR>
                    <a:lnT>
                      <a:noFill/>
                    </a:lnT>
                    <a:lnB>
                      <a:noFill/>
                    </a:lnB>
                    <a:solidFill>
                      <a:srgbClr val="63BE7B"/>
                    </a:solidFill>
                  </a:tcPr>
                </a:tc>
                <a:tc>
                  <a:txBody>
                    <a:bodyPr/>
                    <a:lstStyle/>
                    <a:p>
                      <a:pPr algn="r" fontAlgn="b"/>
                      <a:r>
                        <a:rPr lang="en-AU" sz="800" b="0" i="0" u="none" strike="noStrike" dirty="0">
                          <a:solidFill>
                            <a:srgbClr val="000000"/>
                          </a:solidFill>
                          <a:effectLst/>
                          <a:latin typeface="Calibri" panose="020F0502020204030204" pitchFamily="34" charset="0"/>
                        </a:rPr>
                        <a:t>9</a:t>
                      </a:r>
                    </a:p>
                  </a:txBody>
                  <a:tcPr marL="1592" marR="1592" marT="1592" marB="0" anchor="b">
                    <a:lnL>
                      <a:noFill/>
                    </a:lnL>
                    <a:lnR>
                      <a:noFill/>
                    </a:lnR>
                    <a:lnT>
                      <a:noFill/>
                    </a:lnT>
                    <a:lnB>
                      <a:noFill/>
                    </a:lnB>
                    <a:solidFill>
                      <a:srgbClr val="FA8370"/>
                    </a:solidFill>
                  </a:tcPr>
                </a:tc>
                <a:tc>
                  <a:txBody>
                    <a:bodyPr/>
                    <a:lstStyle/>
                    <a:p>
                      <a:pPr algn="r" fontAlgn="b"/>
                      <a:r>
                        <a:rPr lang="en-AU" sz="800" b="0" i="0" u="none" strike="noStrike">
                          <a:solidFill>
                            <a:srgbClr val="000000"/>
                          </a:solidFill>
                          <a:effectLst/>
                          <a:latin typeface="Calibri" panose="020F0502020204030204" pitchFamily="34" charset="0"/>
                        </a:rPr>
                        <a:t>0</a:t>
                      </a:r>
                    </a:p>
                  </a:txBody>
                  <a:tcPr marL="1592" marR="1592" marT="1592" marB="0" anchor="b">
                    <a:lnL>
                      <a:noFill/>
                    </a:lnL>
                    <a:lnR>
                      <a:noFill/>
                    </a:lnR>
                    <a:lnT>
                      <a:noFill/>
                    </a:lnT>
                    <a:lnB>
                      <a:noFill/>
                    </a:lnB>
                    <a:solidFill>
                      <a:srgbClr val="63BE7B"/>
                    </a:solidFill>
                  </a:tcPr>
                </a:tc>
                <a:tc>
                  <a:txBody>
                    <a:bodyPr/>
                    <a:lstStyle/>
                    <a:p>
                      <a:pPr algn="r" fontAlgn="b"/>
                      <a:r>
                        <a:rPr lang="en-AU" sz="800" b="0" i="0" u="none" strike="noStrike" dirty="0">
                          <a:solidFill>
                            <a:srgbClr val="000000"/>
                          </a:solidFill>
                          <a:effectLst/>
                          <a:latin typeface="Calibri" panose="020F0502020204030204" pitchFamily="34" charset="0"/>
                        </a:rPr>
                        <a:t>2</a:t>
                      </a:r>
                    </a:p>
                  </a:txBody>
                  <a:tcPr marL="1592" marR="1592" marT="1592" marB="0" anchor="b">
                    <a:lnL>
                      <a:noFill/>
                    </a:lnL>
                    <a:lnR>
                      <a:noFill/>
                    </a:lnR>
                    <a:lnT>
                      <a:noFill/>
                    </a:lnT>
                    <a:lnB>
                      <a:noFill/>
                    </a:lnB>
                    <a:solidFill>
                      <a:srgbClr val="FFDE82"/>
                    </a:solidFill>
                  </a:tcPr>
                </a:tc>
                <a:extLst>
                  <a:ext uri="{0D108BD9-81ED-4DB2-BD59-A6C34878D82A}">
                    <a16:rowId xmlns:a16="http://schemas.microsoft.com/office/drawing/2014/main" val="120138325"/>
                  </a:ext>
                </a:extLst>
              </a:tr>
              <a:tr h="166989">
                <a:tc>
                  <a:txBody>
                    <a:bodyPr/>
                    <a:lstStyle/>
                    <a:p>
                      <a:pPr algn="l" fontAlgn="b"/>
                      <a:r>
                        <a:rPr lang="en-AU" sz="800" b="0" i="0" u="none" strike="noStrike" dirty="0">
                          <a:solidFill>
                            <a:srgbClr val="000000"/>
                          </a:solidFill>
                          <a:effectLst/>
                          <a:latin typeface="Calibri" panose="020F0502020204030204" pitchFamily="34" charset="0"/>
                        </a:rPr>
                        <a:t>SPEAR</a:t>
                      </a:r>
                    </a:p>
                  </a:txBody>
                  <a:tcPr marL="1592" marR="1592" marT="1592"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AU" sz="800" b="0" i="0" u="none" strike="noStrike">
                          <a:solidFill>
                            <a:srgbClr val="000000"/>
                          </a:solidFill>
                          <a:effectLst/>
                          <a:latin typeface="Calibri" panose="020F0502020204030204" pitchFamily="34" charset="0"/>
                        </a:rPr>
                        <a:t>0</a:t>
                      </a:r>
                    </a:p>
                  </a:txBody>
                  <a:tcPr marL="1592" marR="1592" marT="1592"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63BE7B"/>
                    </a:solidFill>
                  </a:tcPr>
                </a:tc>
                <a:tc>
                  <a:txBody>
                    <a:bodyPr/>
                    <a:lstStyle/>
                    <a:p>
                      <a:pPr algn="r" fontAlgn="b"/>
                      <a:r>
                        <a:rPr lang="en-AU" sz="800" b="0" i="0" u="none" strike="noStrike">
                          <a:solidFill>
                            <a:srgbClr val="000000"/>
                          </a:solidFill>
                          <a:effectLst/>
                          <a:latin typeface="Calibri" panose="020F0502020204030204" pitchFamily="34" charset="0"/>
                        </a:rPr>
                        <a:t>1</a:t>
                      </a:r>
                    </a:p>
                  </a:txBody>
                  <a:tcPr marL="1592" marR="1592" marT="1592" marB="0" anchor="b">
                    <a:lnL>
                      <a:noFill/>
                    </a:lnL>
                    <a:lnR>
                      <a:noFill/>
                    </a:lnR>
                    <a:lnT>
                      <a:noFill/>
                    </a:lnT>
                    <a:lnB w="12700" cap="flat" cmpd="sng" algn="ctr">
                      <a:solidFill>
                        <a:schemeClr val="tx1"/>
                      </a:solidFill>
                      <a:prstDash val="solid"/>
                      <a:round/>
                      <a:headEnd type="none" w="med" len="med"/>
                      <a:tailEnd type="none" w="med" len="med"/>
                    </a:lnB>
                    <a:solidFill>
                      <a:srgbClr val="FFEB84"/>
                    </a:solidFill>
                  </a:tcPr>
                </a:tc>
                <a:tc>
                  <a:txBody>
                    <a:bodyPr/>
                    <a:lstStyle/>
                    <a:p>
                      <a:pPr algn="r" fontAlgn="b"/>
                      <a:r>
                        <a:rPr lang="en-AU" sz="800" b="0" i="0" u="none" strike="noStrike" dirty="0">
                          <a:solidFill>
                            <a:srgbClr val="000000"/>
                          </a:solidFill>
                          <a:effectLst/>
                          <a:latin typeface="Calibri" panose="020F0502020204030204" pitchFamily="34" charset="0"/>
                        </a:rPr>
                        <a:t>0</a:t>
                      </a:r>
                    </a:p>
                  </a:txBody>
                  <a:tcPr marL="1592" marR="1592" marT="1592" marB="0" anchor="b">
                    <a:lnL>
                      <a:noFill/>
                    </a:lnL>
                    <a:lnR>
                      <a:noFill/>
                    </a:lnR>
                    <a:lnT>
                      <a:noFill/>
                    </a:lnT>
                    <a:lnB w="12700" cap="flat" cmpd="sng" algn="ctr">
                      <a:solidFill>
                        <a:schemeClr val="tx1"/>
                      </a:solidFill>
                      <a:prstDash val="solid"/>
                      <a:round/>
                      <a:headEnd type="none" w="med" len="med"/>
                      <a:tailEnd type="none" w="med" len="med"/>
                    </a:lnB>
                    <a:solidFill>
                      <a:srgbClr val="63BE7B"/>
                    </a:solidFill>
                  </a:tcPr>
                </a:tc>
                <a:tc>
                  <a:txBody>
                    <a:bodyPr/>
                    <a:lstStyle/>
                    <a:p>
                      <a:pPr algn="r" fontAlgn="b"/>
                      <a:r>
                        <a:rPr lang="en-AU" sz="800" b="0" i="0" u="none" strike="noStrike" dirty="0">
                          <a:solidFill>
                            <a:srgbClr val="000000"/>
                          </a:solidFill>
                          <a:effectLst/>
                          <a:latin typeface="Calibri" panose="020F0502020204030204" pitchFamily="34" charset="0"/>
                        </a:rPr>
                        <a:t>2</a:t>
                      </a:r>
                    </a:p>
                  </a:txBody>
                  <a:tcPr marL="1592" marR="1592" marT="1592" marB="0" anchor="b">
                    <a:lnL>
                      <a:noFill/>
                    </a:lnL>
                    <a:lnR>
                      <a:noFill/>
                    </a:lnR>
                    <a:lnT>
                      <a:noFill/>
                    </a:lnT>
                    <a:lnB w="12700" cap="flat" cmpd="sng" algn="ctr">
                      <a:solidFill>
                        <a:schemeClr val="tx1"/>
                      </a:solidFill>
                      <a:prstDash val="solid"/>
                      <a:round/>
                      <a:headEnd type="none" w="med" len="med"/>
                      <a:tailEnd type="none" w="med" len="med"/>
                    </a:lnB>
                    <a:solidFill>
                      <a:srgbClr val="FFDE82"/>
                    </a:solidFill>
                  </a:tcPr>
                </a:tc>
                <a:tc>
                  <a:txBody>
                    <a:bodyPr/>
                    <a:lstStyle/>
                    <a:p>
                      <a:pPr algn="r" fontAlgn="b"/>
                      <a:r>
                        <a:rPr lang="en-AU" sz="800" b="0" i="0" u="none" strike="noStrike" dirty="0">
                          <a:solidFill>
                            <a:srgbClr val="000000"/>
                          </a:solidFill>
                          <a:effectLst/>
                          <a:latin typeface="Calibri" panose="020F0502020204030204" pitchFamily="34" charset="0"/>
                        </a:rPr>
                        <a:t>1</a:t>
                      </a:r>
                    </a:p>
                  </a:txBody>
                  <a:tcPr marL="1592" marR="1592" marT="1592" marB="0" anchor="b">
                    <a:lnL>
                      <a:noFill/>
                    </a:lnL>
                    <a:lnR>
                      <a:noFill/>
                    </a:lnR>
                    <a:lnT>
                      <a:noFill/>
                    </a:lnT>
                    <a:lnB w="12700" cap="flat" cmpd="sng" algn="ctr">
                      <a:solidFill>
                        <a:schemeClr val="tx1"/>
                      </a:solidFill>
                      <a:prstDash val="solid"/>
                      <a:round/>
                      <a:headEnd type="none" w="med" len="med"/>
                      <a:tailEnd type="none" w="med" len="med"/>
                    </a:lnB>
                    <a:solidFill>
                      <a:srgbClr val="FFEB84"/>
                    </a:solidFill>
                  </a:tcPr>
                </a:tc>
                <a:tc>
                  <a:txBody>
                    <a:bodyPr/>
                    <a:lstStyle/>
                    <a:p>
                      <a:pPr algn="r" fontAlgn="b"/>
                      <a:r>
                        <a:rPr lang="en-AU" sz="800" b="0" i="0" u="none" strike="noStrike" dirty="0">
                          <a:solidFill>
                            <a:srgbClr val="000000"/>
                          </a:solidFill>
                          <a:effectLst/>
                          <a:latin typeface="Calibri" panose="020F0502020204030204" pitchFamily="34" charset="0"/>
                        </a:rPr>
                        <a:t>8</a:t>
                      </a:r>
                    </a:p>
                  </a:txBody>
                  <a:tcPr marL="1592" marR="1592" marT="1592" marB="0" anchor="b">
                    <a:lnL>
                      <a:noFill/>
                    </a:lnL>
                    <a:lnR>
                      <a:noFill/>
                    </a:lnR>
                    <a:lnT>
                      <a:noFill/>
                    </a:lnT>
                    <a:lnB w="12700" cap="flat" cmpd="sng" algn="ctr">
                      <a:solidFill>
                        <a:schemeClr val="tx1"/>
                      </a:solidFill>
                      <a:prstDash val="solid"/>
                      <a:round/>
                      <a:headEnd type="none" w="med" len="med"/>
                      <a:tailEnd type="none" w="med" len="med"/>
                    </a:lnB>
                    <a:solidFill>
                      <a:srgbClr val="FB9073"/>
                    </a:solidFill>
                  </a:tcPr>
                </a:tc>
                <a:tc>
                  <a:txBody>
                    <a:bodyPr/>
                    <a:lstStyle/>
                    <a:p>
                      <a:pPr algn="r" fontAlgn="b"/>
                      <a:r>
                        <a:rPr lang="en-AU" sz="800" b="0" i="0" u="none" strike="noStrike" dirty="0">
                          <a:solidFill>
                            <a:srgbClr val="000000"/>
                          </a:solidFill>
                          <a:effectLst/>
                          <a:latin typeface="Calibri" panose="020F0502020204030204" pitchFamily="34" charset="0"/>
                        </a:rPr>
                        <a:t>0</a:t>
                      </a:r>
                    </a:p>
                  </a:txBody>
                  <a:tcPr marL="1592" marR="1592" marT="1592" marB="0" anchor="b">
                    <a:lnL>
                      <a:noFill/>
                    </a:lnL>
                    <a:lnR>
                      <a:noFill/>
                    </a:lnR>
                    <a:lnT>
                      <a:noFill/>
                    </a:lnT>
                    <a:lnB w="12700" cap="flat" cmpd="sng" algn="ctr">
                      <a:solidFill>
                        <a:schemeClr val="tx1"/>
                      </a:solidFill>
                      <a:prstDash val="solid"/>
                      <a:round/>
                      <a:headEnd type="none" w="med" len="med"/>
                      <a:tailEnd type="none" w="med" len="med"/>
                    </a:lnB>
                    <a:solidFill>
                      <a:srgbClr val="63BE7B"/>
                    </a:solidFill>
                  </a:tcPr>
                </a:tc>
                <a:tc>
                  <a:txBody>
                    <a:bodyPr/>
                    <a:lstStyle/>
                    <a:p>
                      <a:pPr algn="r" fontAlgn="b"/>
                      <a:r>
                        <a:rPr lang="en-AU" sz="800" b="0" i="0" u="none" strike="noStrike" dirty="0">
                          <a:solidFill>
                            <a:srgbClr val="000000"/>
                          </a:solidFill>
                          <a:effectLst/>
                          <a:latin typeface="Calibri" panose="020F0502020204030204" pitchFamily="34" charset="0"/>
                        </a:rPr>
                        <a:t>3</a:t>
                      </a:r>
                    </a:p>
                  </a:txBody>
                  <a:tcPr marL="1592" marR="1592" marT="1592" marB="0" anchor="b">
                    <a:lnL>
                      <a:noFill/>
                    </a:lnL>
                    <a:lnR>
                      <a:noFill/>
                    </a:lnR>
                    <a:lnT>
                      <a:noFill/>
                    </a:lnT>
                    <a:lnB w="12700" cap="flat" cmpd="sng" algn="ctr">
                      <a:solidFill>
                        <a:schemeClr val="tx1"/>
                      </a:solidFill>
                      <a:prstDash val="solid"/>
                      <a:round/>
                      <a:headEnd type="none" w="med" len="med"/>
                      <a:tailEnd type="none" w="med" len="med"/>
                    </a:lnB>
                    <a:solidFill>
                      <a:srgbClr val="FED280"/>
                    </a:solidFill>
                  </a:tcPr>
                </a:tc>
                <a:extLst>
                  <a:ext uri="{0D108BD9-81ED-4DB2-BD59-A6C34878D82A}">
                    <a16:rowId xmlns:a16="http://schemas.microsoft.com/office/drawing/2014/main" val="992457438"/>
                  </a:ext>
                </a:extLst>
              </a:tr>
            </a:tbl>
          </a:graphicData>
        </a:graphic>
      </p:graphicFrame>
    </p:spTree>
    <p:extLst>
      <p:ext uri="{BB962C8B-B14F-4D97-AF65-F5344CB8AC3E}">
        <p14:creationId xmlns:p14="http://schemas.microsoft.com/office/powerpoint/2010/main" val="3879387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11461E-B3F0-DDCB-3E17-662E6881C4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72122" y="6901"/>
            <a:ext cx="4608905" cy="3455702"/>
          </a:xfrm>
          <a:prstGeom prst="rect">
            <a:avLst/>
          </a:prstGeom>
        </p:spPr>
      </p:pic>
    </p:spTree>
    <p:extLst>
      <p:ext uri="{BB962C8B-B14F-4D97-AF65-F5344CB8AC3E}">
        <p14:creationId xmlns:p14="http://schemas.microsoft.com/office/powerpoint/2010/main" val="698024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7F80AF-BA81-D9B9-8932-EC04B0653D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53" y="0"/>
            <a:ext cx="4618244" cy="3460750"/>
          </a:xfrm>
          <a:prstGeom prst="rect">
            <a:avLst/>
          </a:prstGeom>
        </p:spPr>
      </p:pic>
    </p:spTree>
    <p:extLst>
      <p:ext uri="{BB962C8B-B14F-4D97-AF65-F5344CB8AC3E}">
        <p14:creationId xmlns:p14="http://schemas.microsoft.com/office/powerpoint/2010/main" val="720369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85118" y="681083"/>
            <a:ext cx="2915257" cy="2652261"/>
          </a:xfrm>
          <a:prstGeom prst="rect">
            <a:avLst/>
          </a:prstGeom>
        </p:spPr>
        <p:txBody>
          <a:bodyPr vert="horz" wrap="square" lIns="0" tIns="16951" rIns="0" bIns="0" rtlCol="0">
            <a:spAutoFit/>
          </a:bodyPr>
          <a:lstStyle/>
          <a:p>
            <a:pPr marL="16103" marR="6780" algn="just">
              <a:lnSpc>
                <a:spcPct val="118000"/>
              </a:lnSpc>
              <a:spcBef>
                <a:spcPts val="133"/>
              </a:spcBef>
              <a:tabLst>
                <a:tab pos="253413" algn="l"/>
              </a:tabLst>
            </a:pPr>
            <a:r>
              <a:rPr lang="en-US" sz="1100" b="1" dirty="0"/>
              <a:t>iClass technology</a:t>
            </a:r>
            <a:r>
              <a:rPr lang="en-US" sz="1100" dirty="0"/>
              <a:t> allows researchers to </a:t>
            </a:r>
            <a:r>
              <a:rPr lang="en-US" sz="1100" b="1" dirty="0"/>
              <a:t>use varieties </a:t>
            </a:r>
            <a:r>
              <a:rPr lang="en-US" sz="1100" dirty="0"/>
              <a:t>with </a:t>
            </a:r>
            <a:r>
              <a:rPr lang="en-US" sz="1100" b="1" dirty="0"/>
              <a:t>known VEI patterns</a:t>
            </a:r>
            <a:r>
              <a:rPr lang="en-US" sz="1100" dirty="0"/>
              <a:t> to </a:t>
            </a:r>
            <a:r>
              <a:rPr lang="en-US" sz="1100" b="1" dirty="0"/>
              <a:t>make comparisons </a:t>
            </a:r>
            <a:r>
              <a:rPr lang="en-US" sz="1100" dirty="0"/>
              <a:t>across </a:t>
            </a:r>
            <a:r>
              <a:rPr lang="en-US" sz="1100" b="1" dirty="0"/>
              <a:t>environment groupings with minimal cross-over VEI.</a:t>
            </a:r>
          </a:p>
          <a:p>
            <a:pPr marL="16103" marR="6780" algn="just">
              <a:lnSpc>
                <a:spcPct val="118000"/>
              </a:lnSpc>
              <a:spcBef>
                <a:spcPts val="133"/>
              </a:spcBef>
              <a:tabLst>
                <a:tab pos="253413" algn="l"/>
              </a:tabLst>
            </a:pPr>
            <a:endParaRPr lang="en-US" sz="1100" b="1" dirty="0"/>
          </a:p>
          <a:p>
            <a:pPr marL="16103" marR="6780" algn="just">
              <a:lnSpc>
                <a:spcPct val="118000"/>
              </a:lnSpc>
              <a:spcBef>
                <a:spcPts val="133"/>
              </a:spcBef>
              <a:tabLst>
                <a:tab pos="253413" algn="l"/>
              </a:tabLst>
            </a:pPr>
            <a:r>
              <a:rPr lang="en-US" sz="1100" b="1" dirty="0"/>
              <a:t>iClass Overall Performance (iClassOP) accounts for the VEI present </a:t>
            </a:r>
            <a:r>
              <a:rPr lang="en-US" sz="1100" dirty="0"/>
              <a:t>within a data-set unlike FAST.</a:t>
            </a:r>
          </a:p>
          <a:p>
            <a:pPr marL="16103" marR="6780" algn="just">
              <a:lnSpc>
                <a:spcPct val="118000"/>
              </a:lnSpc>
              <a:spcBef>
                <a:spcPts val="133"/>
              </a:spcBef>
              <a:tabLst>
                <a:tab pos="253413" algn="l"/>
              </a:tabLst>
            </a:pPr>
            <a:endParaRPr lang="en-US" sz="1100" dirty="0"/>
          </a:p>
          <a:p>
            <a:pPr marL="16103" marR="6780" algn="just">
              <a:lnSpc>
                <a:spcPct val="118000"/>
              </a:lnSpc>
              <a:spcBef>
                <a:spcPts val="133"/>
              </a:spcBef>
              <a:tabLst>
                <a:tab pos="253413" algn="l"/>
              </a:tabLst>
            </a:pPr>
            <a:r>
              <a:rPr lang="en-AU" sz="1100" dirty="0">
                <a:effectLst/>
              </a:rPr>
              <a:t>This method of forming groups </a:t>
            </a:r>
            <a:r>
              <a:rPr lang="en-AU" sz="1100" b="1" dirty="0">
                <a:effectLst/>
              </a:rPr>
              <a:t>does not involve the application of generic clustering methods to results extracted</a:t>
            </a:r>
            <a:r>
              <a:rPr lang="en-AU" sz="1100" dirty="0">
                <a:effectLst/>
              </a:rPr>
              <a:t> from the FALMM. They are a </a:t>
            </a:r>
            <a:r>
              <a:rPr lang="en-AU" sz="1100" b="1" dirty="0">
                <a:effectLst/>
              </a:rPr>
              <a:t>direct </a:t>
            </a:r>
            <a:r>
              <a:rPr lang="en-US" sz="1100" b="1" dirty="0"/>
              <a:t> consequence of the model used for analysis.</a:t>
            </a:r>
          </a:p>
        </p:txBody>
      </p:sp>
      <p:pic>
        <p:nvPicPr>
          <p:cNvPr id="9" name="object 9"/>
          <p:cNvPicPr/>
          <p:nvPr/>
        </p:nvPicPr>
        <p:blipFill>
          <a:blip r:embed="rId3" cstate="print"/>
          <a:stretch>
            <a:fillRect/>
          </a:stretch>
        </p:blipFill>
        <p:spPr>
          <a:xfrm>
            <a:off x="4820780" y="3189932"/>
            <a:ext cx="1168505" cy="270818"/>
          </a:xfrm>
          <a:prstGeom prst="rect">
            <a:avLst/>
          </a:prstGeom>
        </p:spPr>
      </p:pic>
      <p:sp>
        <p:nvSpPr>
          <p:cNvPr id="11" name="Title 10">
            <a:extLst>
              <a:ext uri="{FF2B5EF4-FFF2-40B4-BE49-F238E27FC236}">
                <a16:creationId xmlns:a16="http://schemas.microsoft.com/office/drawing/2014/main" id="{5E3F1801-C3E5-209F-9F53-1CB0482D17E0}"/>
              </a:ext>
            </a:extLst>
          </p:cNvPr>
          <p:cNvSpPr>
            <a:spLocks noGrp="1"/>
          </p:cNvSpPr>
          <p:nvPr>
            <p:ph type="title"/>
          </p:nvPr>
        </p:nvSpPr>
        <p:spPr>
          <a:xfrm>
            <a:off x="163863" y="76376"/>
            <a:ext cx="5825422" cy="246542"/>
          </a:xfrm>
        </p:spPr>
        <p:txBody>
          <a:bodyPr/>
          <a:lstStyle/>
          <a:p>
            <a:r>
              <a:rPr lang="en-US" dirty="0"/>
              <a:t>Summary</a:t>
            </a:r>
          </a:p>
        </p:txBody>
      </p:sp>
      <p:cxnSp>
        <p:nvCxnSpPr>
          <p:cNvPr id="8" name="Straight Connector 7">
            <a:extLst>
              <a:ext uri="{FF2B5EF4-FFF2-40B4-BE49-F238E27FC236}">
                <a16:creationId xmlns:a16="http://schemas.microsoft.com/office/drawing/2014/main" id="{DC574554-184E-8563-D4F2-C0B16F2912E6}"/>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2F356AE-04C5-C721-A068-A1C2659BE3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8187" y="1710382"/>
            <a:ext cx="1974405" cy="1479550"/>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117E868F-06FF-0089-2E5D-F99DC9139BD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101624" y="616441"/>
            <a:ext cx="1974405" cy="14803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37753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975" y="53975"/>
            <a:ext cx="1233173" cy="262736"/>
          </a:xfrm>
          <a:prstGeom prst="rect">
            <a:avLst/>
          </a:prstGeom>
        </p:spPr>
        <p:txBody>
          <a:bodyPr vert="horz" wrap="square" lIns="0" tIns="16103" rIns="0" bIns="0" rtlCol="0">
            <a:spAutoFit/>
          </a:bodyPr>
          <a:lstStyle/>
          <a:p>
            <a:pPr marL="16951">
              <a:spcBef>
                <a:spcPts val="127"/>
              </a:spcBef>
            </a:pPr>
            <a:r>
              <a:rPr spc="-87" dirty="0"/>
              <a:t>References</a:t>
            </a:r>
            <a:endParaRPr spc="-40" dirty="0"/>
          </a:p>
        </p:txBody>
      </p:sp>
      <p:sp>
        <p:nvSpPr>
          <p:cNvPr id="7" name="object 7"/>
          <p:cNvSpPr txBox="1"/>
          <p:nvPr/>
        </p:nvSpPr>
        <p:spPr>
          <a:xfrm>
            <a:off x="319403" y="739560"/>
            <a:ext cx="5511800" cy="2490551"/>
          </a:xfrm>
          <a:prstGeom prst="rect">
            <a:avLst/>
          </a:prstGeom>
        </p:spPr>
        <p:txBody>
          <a:bodyPr vert="horz" wrap="square" lIns="0" tIns="16951" rIns="0" bIns="0" rtlCol="0">
            <a:spAutoFit/>
          </a:bodyPr>
          <a:lstStyle/>
          <a:p>
            <a:pPr marL="292399" marR="281381" indent="-276296">
              <a:lnSpc>
                <a:spcPct val="118000"/>
              </a:lnSpc>
              <a:spcBef>
                <a:spcPts val="727"/>
              </a:spcBef>
            </a:pPr>
            <a:r>
              <a:rPr lang="en-AU" sz="900" b="1" spc="-47" dirty="0"/>
              <a:t>Hughes, David G. D., William Fairlie, Marijka Batterham, </a:t>
            </a:r>
            <a:r>
              <a:rPr lang="en-AU" sz="900" b="1" spc="-40" dirty="0"/>
              <a:t>Alison</a:t>
            </a:r>
            <a:r>
              <a:rPr lang="en-AU" sz="900" b="1" spc="20" dirty="0"/>
              <a:t> </a:t>
            </a:r>
            <a:r>
              <a:rPr lang="en-AU" sz="900" b="1" spc="-13" dirty="0"/>
              <a:t>B. Smith,</a:t>
            </a:r>
            <a:r>
              <a:rPr lang="en-AU" sz="900" b="1" spc="13" dirty="0"/>
              <a:t> </a:t>
            </a:r>
            <a:r>
              <a:rPr lang="en-AU" sz="900" b="1" spc="-87" dirty="0"/>
              <a:t>and</a:t>
            </a:r>
            <a:r>
              <a:rPr lang="en-AU" sz="900" b="1" spc="20" dirty="0"/>
              <a:t> </a:t>
            </a:r>
            <a:r>
              <a:rPr lang="en-AU" sz="900" b="1" spc="-33" dirty="0"/>
              <a:t>Brian</a:t>
            </a:r>
            <a:r>
              <a:rPr lang="en-AU" sz="900" b="1" spc="13" dirty="0"/>
              <a:t> </a:t>
            </a:r>
            <a:r>
              <a:rPr lang="en-AU" sz="900" b="1" spc="-27" dirty="0"/>
              <a:t>R.</a:t>
            </a:r>
            <a:r>
              <a:rPr lang="en-AU" sz="900" b="1" spc="20" dirty="0"/>
              <a:t> </a:t>
            </a:r>
            <a:r>
              <a:rPr lang="en-AU" sz="900" b="1" spc="-40" dirty="0"/>
              <a:t>Cullis. </a:t>
            </a:r>
            <a:r>
              <a:rPr lang="en-AU" sz="900" b="1" spc="-80" dirty="0"/>
              <a:t>2022.</a:t>
            </a:r>
            <a:r>
              <a:rPr lang="en-AU" sz="900" b="1" spc="187" dirty="0"/>
              <a:t> </a:t>
            </a:r>
            <a:r>
              <a:rPr lang="en-AU" sz="900" spc="7" dirty="0"/>
              <a:t>“On the Use of Factor Analysis and iClasses to Assess Variety by Environment Interactions in Falling Number Across Australia</a:t>
            </a:r>
            <a:r>
              <a:rPr lang="en-AU" sz="900" spc="-47" dirty="0"/>
              <a:t>.” </a:t>
            </a:r>
            <a:r>
              <a:rPr lang="en-AU" sz="900" i="1" spc="-47" dirty="0"/>
              <a:t>Manuscript in preparation. </a:t>
            </a:r>
          </a:p>
          <a:p>
            <a:pPr marL="292399" marR="281381" indent="-276296">
              <a:lnSpc>
                <a:spcPct val="118000"/>
              </a:lnSpc>
              <a:spcBef>
                <a:spcPts val="727"/>
              </a:spcBef>
            </a:pPr>
            <a:r>
              <a:rPr lang="en-GB" sz="900" b="1" spc="-40" dirty="0"/>
              <a:t>Mares, D. J. and </a:t>
            </a:r>
            <a:r>
              <a:rPr lang="en-GB" sz="900" b="1" spc="-40" dirty="0" err="1"/>
              <a:t>Mrva</a:t>
            </a:r>
            <a:r>
              <a:rPr lang="en-GB" sz="900" b="1" spc="-40" dirty="0"/>
              <a:t>, K. 2014.</a:t>
            </a:r>
            <a:r>
              <a:rPr lang="en-GB" sz="900" spc="-40" dirty="0"/>
              <a:t> “Wheat grain preharvest sprouting and late maturity alpha-amylase.” </a:t>
            </a:r>
            <a:r>
              <a:rPr lang="en-GB" sz="900" i="1" spc="-40" dirty="0"/>
              <a:t>Planta</a:t>
            </a:r>
            <a:r>
              <a:rPr lang="en-GB" sz="900" spc="-40" dirty="0"/>
              <a:t> 240 (6):1167–1178</a:t>
            </a:r>
          </a:p>
          <a:p>
            <a:pPr marL="292399" marR="281381" indent="-276296">
              <a:lnSpc>
                <a:spcPct val="118000"/>
              </a:lnSpc>
              <a:spcBef>
                <a:spcPts val="727"/>
              </a:spcBef>
            </a:pPr>
            <a:r>
              <a:rPr lang="en-AU" sz="900" b="1" spc="-33" dirty="0">
                <a:solidFill>
                  <a:srgbClr val="22373A"/>
                </a:solidFill>
                <a:cs typeface="Tahoma"/>
              </a:rPr>
              <a:t>Sjoberg, Stephanie M., Arron H. Carter, Camille M. </a:t>
            </a:r>
            <a:r>
              <a:rPr lang="en-AU" sz="900" b="1" spc="-33" dirty="0" err="1">
                <a:solidFill>
                  <a:srgbClr val="22373A"/>
                </a:solidFill>
                <a:cs typeface="Tahoma"/>
              </a:rPr>
              <a:t>Steber</a:t>
            </a:r>
            <a:r>
              <a:rPr lang="en-AU" sz="900" b="1" spc="-33" dirty="0">
                <a:solidFill>
                  <a:srgbClr val="22373A"/>
                </a:solidFill>
                <a:cs typeface="Tahoma"/>
              </a:rPr>
              <a:t>, and Kimberly A. Garland Campbell. 2020. </a:t>
            </a:r>
            <a:r>
              <a:rPr lang="en-AU" sz="900" i="1" spc="-33" dirty="0">
                <a:solidFill>
                  <a:srgbClr val="22373A"/>
                </a:solidFill>
                <a:cs typeface="Tahoma"/>
              </a:rPr>
              <a:t>“Application of the Factor Analytic Model to Assess Wheat Falling Number Performance and Stability in </a:t>
            </a:r>
            <a:r>
              <a:rPr lang="en-AU" sz="900" i="1" spc="-33" dirty="0" err="1">
                <a:solidFill>
                  <a:srgbClr val="22373A"/>
                </a:solidFill>
                <a:cs typeface="Tahoma"/>
              </a:rPr>
              <a:t>Multienvironment</a:t>
            </a:r>
            <a:r>
              <a:rPr lang="en-AU" sz="900" i="1" spc="-33" dirty="0">
                <a:solidFill>
                  <a:srgbClr val="22373A"/>
                </a:solidFill>
                <a:cs typeface="Tahoma"/>
              </a:rPr>
              <a:t> Trials.”</a:t>
            </a:r>
            <a:r>
              <a:rPr lang="en-AU" sz="900" spc="-33" dirty="0">
                <a:solidFill>
                  <a:srgbClr val="22373A"/>
                </a:solidFill>
                <a:cs typeface="Tahoma"/>
              </a:rPr>
              <a:t> Crop Science 61 (1): 372–82. </a:t>
            </a:r>
            <a:r>
              <a:rPr lang="en-AU" sz="900" spc="-33" dirty="0">
                <a:solidFill>
                  <a:srgbClr val="22373A"/>
                </a:solidFill>
                <a:cs typeface="Tahoma"/>
                <a:hlinkClick r:id="rId2"/>
              </a:rPr>
              <a:t>https://doi.org/10.1002/csc2.20293</a:t>
            </a:r>
            <a:r>
              <a:rPr lang="en-AU" sz="900" spc="-33" dirty="0">
                <a:solidFill>
                  <a:srgbClr val="22373A"/>
                </a:solidFill>
                <a:cs typeface="Tahoma"/>
              </a:rPr>
              <a:t>. </a:t>
            </a:r>
          </a:p>
          <a:p>
            <a:pPr marL="292399" marR="281381" indent="-276296">
              <a:lnSpc>
                <a:spcPct val="118000"/>
              </a:lnSpc>
              <a:spcBef>
                <a:spcPts val="727"/>
              </a:spcBef>
            </a:pPr>
            <a:r>
              <a:rPr sz="900" b="1" spc="-33" dirty="0">
                <a:solidFill>
                  <a:srgbClr val="22373A"/>
                </a:solidFill>
                <a:cs typeface="Tahoma"/>
              </a:rPr>
              <a:t>Smith, </a:t>
            </a:r>
            <a:r>
              <a:rPr sz="900" b="1" spc="-27" dirty="0">
                <a:solidFill>
                  <a:srgbClr val="22373A"/>
                </a:solidFill>
                <a:cs typeface="Tahoma"/>
              </a:rPr>
              <a:t>Alison </a:t>
            </a:r>
            <a:r>
              <a:rPr sz="900" b="1" dirty="0">
                <a:solidFill>
                  <a:srgbClr val="22373A"/>
                </a:solidFill>
                <a:cs typeface="Tahoma"/>
              </a:rPr>
              <a:t>B., </a:t>
            </a:r>
            <a:r>
              <a:rPr sz="900" b="1" spc="-73" dirty="0">
                <a:solidFill>
                  <a:srgbClr val="22373A"/>
                </a:solidFill>
                <a:cs typeface="Tahoma"/>
              </a:rPr>
              <a:t>and </a:t>
            </a:r>
            <a:r>
              <a:rPr sz="900" b="1" spc="-20" dirty="0">
                <a:solidFill>
                  <a:srgbClr val="22373A"/>
                </a:solidFill>
                <a:cs typeface="Tahoma"/>
              </a:rPr>
              <a:t>Brian </a:t>
            </a:r>
            <a:r>
              <a:rPr sz="900" b="1" spc="-13" dirty="0">
                <a:solidFill>
                  <a:srgbClr val="22373A"/>
                </a:solidFill>
                <a:cs typeface="Tahoma"/>
              </a:rPr>
              <a:t>R. </a:t>
            </a:r>
            <a:r>
              <a:rPr sz="900" b="1" spc="-27" dirty="0">
                <a:solidFill>
                  <a:srgbClr val="22373A"/>
                </a:solidFill>
                <a:cs typeface="Tahoma"/>
              </a:rPr>
              <a:t>Cullis.</a:t>
            </a:r>
            <a:r>
              <a:rPr sz="900" b="1" spc="-20" dirty="0">
                <a:solidFill>
                  <a:srgbClr val="22373A"/>
                </a:solidFill>
                <a:cs typeface="Tahoma"/>
              </a:rPr>
              <a:t> </a:t>
            </a:r>
            <a:r>
              <a:rPr sz="900" b="1" spc="-67" dirty="0">
                <a:solidFill>
                  <a:srgbClr val="22373A"/>
                </a:solidFill>
                <a:cs typeface="Tahoma"/>
              </a:rPr>
              <a:t>2018.</a:t>
            </a:r>
            <a:r>
              <a:rPr sz="900" b="1" spc="-60" dirty="0">
                <a:solidFill>
                  <a:srgbClr val="22373A"/>
                </a:solidFill>
                <a:cs typeface="Tahoma"/>
              </a:rPr>
              <a:t> </a:t>
            </a:r>
            <a:r>
              <a:rPr sz="900" spc="20" dirty="0">
                <a:solidFill>
                  <a:srgbClr val="22373A"/>
                </a:solidFill>
                <a:cs typeface="Tahoma"/>
              </a:rPr>
              <a:t>“Plant </a:t>
            </a:r>
            <a:r>
              <a:rPr sz="900" spc="-53" dirty="0">
                <a:solidFill>
                  <a:srgbClr val="22373A"/>
                </a:solidFill>
                <a:cs typeface="Tahoma"/>
              </a:rPr>
              <a:t>Breeding</a:t>
            </a:r>
            <a:r>
              <a:rPr lang="en-AU" sz="900" spc="-53" dirty="0">
                <a:solidFill>
                  <a:srgbClr val="22373A"/>
                </a:solidFill>
                <a:cs typeface="Tahoma"/>
              </a:rPr>
              <a:t> </a:t>
            </a:r>
            <a:r>
              <a:rPr sz="900" spc="-47" dirty="0">
                <a:solidFill>
                  <a:srgbClr val="22373A"/>
                </a:solidFill>
                <a:cs typeface="Tahoma"/>
              </a:rPr>
              <a:t>Selection</a:t>
            </a:r>
            <a:r>
              <a:rPr sz="900" spc="20" dirty="0">
                <a:solidFill>
                  <a:srgbClr val="22373A"/>
                </a:solidFill>
                <a:cs typeface="Tahoma"/>
              </a:rPr>
              <a:t> </a:t>
            </a:r>
            <a:r>
              <a:rPr sz="900" spc="-40" dirty="0">
                <a:solidFill>
                  <a:srgbClr val="22373A"/>
                </a:solidFill>
                <a:cs typeface="Tahoma"/>
              </a:rPr>
              <a:t>Tools</a:t>
            </a:r>
            <a:r>
              <a:rPr sz="900" spc="20" dirty="0">
                <a:solidFill>
                  <a:srgbClr val="22373A"/>
                </a:solidFill>
                <a:cs typeface="Tahoma"/>
              </a:rPr>
              <a:t> </a:t>
            </a:r>
            <a:r>
              <a:rPr sz="900" spc="13" dirty="0">
                <a:solidFill>
                  <a:srgbClr val="22373A"/>
                </a:solidFill>
                <a:cs typeface="Tahoma"/>
              </a:rPr>
              <a:t>Built</a:t>
            </a:r>
            <a:r>
              <a:rPr sz="900" spc="27" dirty="0">
                <a:solidFill>
                  <a:srgbClr val="22373A"/>
                </a:solidFill>
                <a:cs typeface="Tahoma"/>
              </a:rPr>
              <a:t> </a:t>
            </a:r>
            <a:r>
              <a:rPr sz="900" spc="-73" dirty="0">
                <a:solidFill>
                  <a:srgbClr val="22373A"/>
                </a:solidFill>
                <a:cs typeface="Tahoma"/>
              </a:rPr>
              <a:t>on</a:t>
            </a:r>
            <a:r>
              <a:rPr sz="900" spc="27" dirty="0">
                <a:solidFill>
                  <a:srgbClr val="22373A"/>
                </a:solidFill>
                <a:cs typeface="Tahoma"/>
              </a:rPr>
              <a:t> </a:t>
            </a:r>
            <a:r>
              <a:rPr sz="900" spc="-40" dirty="0">
                <a:solidFill>
                  <a:srgbClr val="22373A"/>
                </a:solidFill>
                <a:cs typeface="Tahoma"/>
              </a:rPr>
              <a:t>Factor</a:t>
            </a:r>
            <a:r>
              <a:rPr sz="900" spc="27" dirty="0">
                <a:solidFill>
                  <a:srgbClr val="22373A"/>
                </a:solidFill>
                <a:cs typeface="Tahoma"/>
              </a:rPr>
              <a:t> </a:t>
            </a:r>
            <a:r>
              <a:rPr sz="900" spc="-20" dirty="0">
                <a:solidFill>
                  <a:srgbClr val="22373A"/>
                </a:solidFill>
                <a:cs typeface="Tahoma"/>
              </a:rPr>
              <a:t>Analytic</a:t>
            </a:r>
            <a:r>
              <a:rPr sz="900" spc="20" dirty="0">
                <a:solidFill>
                  <a:srgbClr val="22373A"/>
                </a:solidFill>
                <a:cs typeface="Tahoma"/>
              </a:rPr>
              <a:t> </a:t>
            </a:r>
            <a:r>
              <a:rPr sz="900" spc="-20" dirty="0">
                <a:solidFill>
                  <a:srgbClr val="22373A"/>
                </a:solidFill>
                <a:cs typeface="Tahoma"/>
              </a:rPr>
              <a:t>Mixed</a:t>
            </a:r>
            <a:r>
              <a:rPr sz="900" spc="20" dirty="0">
                <a:solidFill>
                  <a:srgbClr val="22373A"/>
                </a:solidFill>
                <a:cs typeface="Tahoma"/>
              </a:rPr>
              <a:t> </a:t>
            </a:r>
            <a:r>
              <a:rPr sz="900" spc="-33" dirty="0">
                <a:solidFill>
                  <a:srgbClr val="22373A"/>
                </a:solidFill>
                <a:cs typeface="Tahoma"/>
              </a:rPr>
              <a:t>Models</a:t>
            </a:r>
            <a:r>
              <a:rPr sz="900" spc="27" dirty="0">
                <a:solidFill>
                  <a:srgbClr val="22373A"/>
                </a:solidFill>
                <a:cs typeface="Tahoma"/>
              </a:rPr>
              <a:t> </a:t>
            </a:r>
            <a:r>
              <a:rPr sz="900" spc="-60" dirty="0">
                <a:solidFill>
                  <a:srgbClr val="22373A"/>
                </a:solidFill>
                <a:cs typeface="Tahoma"/>
              </a:rPr>
              <a:t>for</a:t>
            </a:r>
            <a:r>
              <a:rPr lang="en-AU" sz="900" spc="-60" dirty="0">
                <a:solidFill>
                  <a:srgbClr val="22373A"/>
                </a:solidFill>
                <a:cs typeface="Tahoma"/>
              </a:rPr>
              <a:t> </a:t>
            </a:r>
            <a:r>
              <a:rPr sz="900" spc="-27" dirty="0">
                <a:solidFill>
                  <a:srgbClr val="22373A"/>
                </a:solidFill>
                <a:cs typeface="Tahoma"/>
              </a:rPr>
              <a:t>Multi-Environment </a:t>
            </a:r>
            <a:r>
              <a:rPr sz="900" spc="-20" dirty="0">
                <a:solidFill>
                  <a:srgbClr val="22373A"/>
                </a:solidFill>
                <a:cs typeface="Tahoma"/>
              </a:rPr>
              <a:t>Trial </a:t>
            </a:r>
            <a:r>
              <a:rPr sz="900" spc="-33" dirty="0">
                <a:solidFill>
                  <a:srgbClr val="22373A"/>
                </a:solidFill>
                <a:cs typeface="Tahoma"/>
              </a:rPr>
              <a:t>Data.”</a:t>
            </a:r>
            <a:r>
              <a:rPr sz="900" spc="-27" dirty="0">
                <a:solidFill>
                  <a:srgbClr val="22373A"/>
                </a:solidFill>
                <a:cs typeface="Tahoma"/>
              </a:rPr>
              <a:t> </a:t>
            </a:r>
            <a:r>
              <a:rPr sz="900" i="1" spc="-53" dirty="0">
                <a:solidFill>
                  <a:srgbClr val="22373A"/>
                </a:solidFill>
                <a:cs typeface="Arial"/>
              </a:rPr>
              <a:t>Euphytica</a:t>
            </a:r>
            <a:r>
              <a:rPr sz="900" i="1" spc="-47" dirty="0">
                <a:solidFill>
                  <a:srgbClr val="22373A"/>
                </a:solidFill>
                <a:cs typeface="Arial"/>
              </a:rPr>
              <a:t> </a:t>
            </a:r>
            <a:r>
              <a:rPr sz="900" spc="-73" dirty="0">
                <a:solidFill>
                  <a:srgbClr val="22373A"/>
                </a:solidFill>
                <a:cs typeface="Tahoma"/>
              </a:rPr>
              <a:t>214 </a:t>
            </a:r>
            <a:r>
              <a:rPr sz="900" spc="-33" dirty="0">
                <a:solidFill>
                  <a:srgbClr val="22373A"/>
                </a:solidFill>
                <a:cs typeface="Tahoma"/>
              </a:rPr>
              <a:t>(8).</a:t>
            </a:r>
            <a:r>
              <a:rPr lang="en-AU" sz="900" spc="-33" dirty="0">
                <a:solidFill>
                  <a:srgbClr val="22373A"/>
                </a:solidFill>
                <a:cs typeface="Tahoma"/>
              </a:rPr>
              <a:t> </a:t>
            </a:r>
            <a:r>
              <a:rPr sz="900" spc="-40" dirty="0">
                <a:solidFill>
                  <a:srgbClr val="22373A"/>
                </a:solidFill>
                <a:cs typeface="Tahoma"/>
                <a:hlinkClick r:id="rId3"/>
              </a:rPr>
              <a:t>https://doi.org/10.1007/s10681-018-2220-5.</a:t>
            </a:r>
            <a:endParaRPr lang="en-AU" sz="900" spc="-40" dirty="0">
              <a:solidFill>
                <a:srgbClr val="22373A"/>
              </a:solidFill>
              <a:cs typeface="Tahoma"/>
            </a:endParaRPr>
          </a:p>
          <a:p>
            <a:pPr marL="318673" marR="6780" indent="-268668">
              <a:lnSpc>
                <a:spcPct val="118000"/>
              </a:lnSpc>
              <a:spcBef>
                <a:spcPts val="727"/>
              </a:spcBef>
            </a:pPr>
            <a:r>
              <a:rPr lang="en-AU" sz="900" b="1" spc="-47" dirty="0"/>
              <a:t>Smith,</a:t>
            </a:r>
            <a:r>
              <a:rPr lang="en-AU" sz="900" b="1" spc="13" dirty="0"/>
              <a:t> </a:t>
            </a:r>
            <a:r>
              <a:rPr lang="en-AU" sz="900" b="1" spc="-40" dirty="0"/>
              <a:t>Alison</a:t>
            </a:r>
            <a:r>
              <a:rPr lang="en-AU" sz="900" b="1" spc="20" dirty="0"/>
              <a:t> </a:t>
            </a:r>
            <a:r>
              <a:rPr lang="en-AU" sz="900" b="1" spc="-13" dirty="0"/>
              <a:t>B.,</a:t>
            </a:r>
            <a:r>
              <a:rPr lang="en-AU" sz="900" b="1" spc="13" dirty="0"/>
              <a:t> </a:t>
            </a:r>
            <a:r>
              <a:rPr lang="en-AU" sz="900" b="1" spc="-67" dirty="0"/>
              <a:t>Adam</a:t>
            </a:r>
            <a:r>
              <a:rPr lang="en-AU" sz="900" b="1" spc="20" dirty="0"/>
              <a:t> </a:t>
            </a:r>
            <a:r>
              <a:rPr lang="en-AU" sz="900" b="1" spc="-73" dirty="0"/>
              <a:t>Norman,</a:t>
            </a:r>
            <a:r>
              <a:rPr lang="en-AU" sz="900" b="1" spc="20" dirty="0"/>
              <a:t> </a:t>
            </a:r>
            <a:r>
              <a:rPr lang="en-AU" sz="900" b="1" spc="-73" dirty="0"/>
              <a:t>Haydn</a:t>
            </a:r>
            <a:r>
              <a:rPr lang="en-AU" sz="900" b="1" spc="20" dirty="0"/>
              <a:t> </a:t>
            </a:r>
            <a:r>
              <a:rPr lang="en-AU" sz="900" b="1" spc="-40" dirty="0"/>
              <a:t>Kuchel,</a:t>
            </a:r>
            <a:r>
              <a:rPr lang="en-AU" sz="900" b="1" spc="20" dirty="0"/>
              <a:t> </a:t>
            </a:r>
            <a:r>
              <a:rPr lang="en-AU" sz="900" b="1" spc="-87" dirty="0"/>
              <a:t>and</a:t>
            </a:r>
            <a:r>
              <a:rPr lang="en-AU" sz="900" b="1" spc="20" dirty="0"/>
              <a:t> </a:t>
            </a:r>
            <a:r>
              <a:rPr lang="en-AU" sz="900" b="1" spc="-33" dirty="0"/>
              <a:t>Brian</a:t>
            </a:r>
            <a:r>
              <a:rPr lang="en-AU" sz="900" b="1" spc="13" dirty="0"/>
              <a:t> </a:t>
            </a:r>
            <a:r>
              <a:rPr lang="en-AU" sz="900" b="1" spc="-27" dirty="0"/>
              <a:t>R.</a:t>
            </a:r>
            <a:r>
              <a:rPr lang="en-AU" sz="900" b="1" spc="20" dirty="0"/>
              <a:t> </a:t>
            </a:r>
            <a:r>
              <a:rPr lang="en-AU" sz="900" b="1" spc="-40" dirty="0"/>
              <a:t>Cullis. </a:t>
            </a:r>
            <a:r>
              <a:rPr lang="en-AU" sz="900" b="1" spc="-80" dirty="0"/>
              <a:t>2021.</a:t>
            </a:r>
            <a:r>
              <a:rPr lang="en-AU" sz="900" spc="187" dirty="0"/>
              <a:t> </a:t>
            </a:r>
            <a:r>
              <a:rPr lang="en-AU" sz="900" spc="7" dirty="0"/>
              <a:t>“Plant</a:t>
            </a:r>
            <a:r>
              <a:rPr lang="en-AU" sz="900" spc="20" dirty="0"/>
              <a:t> </a:t>
            </a:r>
            <a:r>
              <a:rPr lang="en-AU" sz="900" spc="-60" dirty="0"/>
              <a:t>Variety</a:t>
            </a:r>
            <a:r>
              <a:rPr lang="en-AU" sz="900" spc="20" dirty="0"/>
              <a:t> </a:t>
            </a:r>
            <a:r>
              <a:rPr lang="en-AU" sz="900" spc="-60" dirty="0"/>
              <a:t>Selection</a:t>
            </a:r>
            <a:r>
              <a:rPr lang="en-AU" sz="900" spc="27" dirty="0"/>
              <a:t> </a:t>
            </a:r>
            <a:r>
              <a:rPr lang="en-AU" sz="900" spc="-60" dirty="0"/>
              <a:t>Using</a:t>
            </a:r>
            <a:r>
              <a:rPr lang="en-AU" sz="900" spc="20" dirty="0"/>
              <a:t> </a:t>
            </a:r>
            <a:r>
              <a:rPr lang="en-AU" sz="900" spc="-67" dirty="0"/>
              <a:t>Interaction</a:t>
            </a:r>
            <a:r>
              <a:rPr lang="en-AU" sz="900" spc="20" dirty="0"/>
              <a:t> </a:t>
            </a:r>
            <a:r>
              <a:rPr lang="en-AU" sz="900" spc="-80" dirty="0"/>
              <a:t>Classes</a:t>
            </a:r>
            <a:r>
              <a:rPr lang="en-AU" sz="900" spc="27" dirty="0"/>
              <a:t> </a:t>
            </a:r>
            <a:r>
              <a:rPr lang="en-AU" sz="900" spc="-60" dirty="0"/>
              <a:t>Derived from</a:t>
            </a:r>
            <a:r>
              <a:rPr lang="en-AU" sz="900" spc="20" dirty="0"/>
              <a:t> </a:t>
            </a:r>
            <a:r>
              <a:rPr lang="en-AU" sz="900" spc="-40" dirty="0"/>
              <a:t>Factor</a:t>
            </a:r>
            <a:r>
              <a:rPr lang="en-AU" sz="900" spc="27" dirty="0"/>
              <a:t> </a:t>
            </a:r>
            <a:r>
              <a:rPr lang="en-AU" sz="900" spc="-20" dirty="0"/>
              <a:t>Analytic</a:t>
            </a:r>
            <a:r>
              <a:rPr lang="en-AU" sz="900" spc="27" dirty="0"/>
              <a:t> </a:t>
            </a:r>
            <a:r>
              <a:rPr lang="en-AU" sz="900" spc="-53" dirty="0"/>
              <a:t>Linear</a:t>
            </a:r>
            <a:r>
              <a:rPr lang="en-AU" sz="900" spc="27" dirty="0"/>
              <a:t> </a:t>
            </a:r>
            <a:r>
              <a:rPr lang="en-AU" sz="900" spc="-20" dirty="0"/>
              <a:t>Mixed</a:t>
            </a:r>
            <a:r>
              <a:rPr lang="en-AU" sz="900" spc="27" dirty="0"/>
              <a:t> </a:t>
            </a:r>
            <a:r>
              <a:rPr lang="en-AU" sz="900" spc="-47" dirty="0"/>
              <a:t>Models:</a:t>
            </a:r>
            <a:r>
              <a:rPr lang="en-AU" sz="900" spc="187" dirty="0"/>
              <a:t> </a:t>
            </a:r>
            <a:r>
              <a:rPr lang="en-AU" sz="900" spc="-33" dirty="0"/>
              <a:t>Models</a:t>
            </a:r>
            <a:r>
              <a:rPr lang="en-AU" sz="900" spc="27" dirty="0"/>
              <a:t> </a:t>
            </a:r>
            <a:r>
              <a:rPr lang="en-AU" sz="900" spc="-33" dirty="0"/>
              <a:t>with </a:t>
            </a:r>
            <a:r>
              <a:rPr lang="en-AU" sz="900" spc="-80" dirty="0"/>
              <a:t>Independent </a:t>
            </a:r>
            <a:r>
              <a:rPr lang="en-AU" sz="900" spc="-47" dirty="0"/>
              <a:t>Variety Effects.”</a:t>
            </a:r>
            <a:r>
              <a:rPr lang="en-AU" sz="900" spc="-40" dirty="0"/>
              <a:t> </a:t>
            </a:r>
            <a:r>
              <a:rPr lang="en-AU" sz="900" i="1" spc="-60" dirty="0">
                <a:cs typeface="Arial"/>
              </a:rPr>
              <a:t>Frontiers</a:t>
            </a:r>
            <a:r>
              <a:rPr lang="en-AU" sz="900" i="1" spc="-53" dirty="0">
                <a:cs typeface="Arial"/>
              </a:rPr>
              <a:t> </a:t>
            </a:r>
            <a:r>
              <a:rPr lang="en-AU" sz="900" i="1" spc="-27" dirty="0">
                <a:cs typeface="Arial"/>
              </a:rPr>
              <a:t>in Plant </a:t>
            </a:r>
            <a:r>
              <a:rPr lang="en-AU" sz="900" i="1" spc="-113" dirty="0">
                <a:cs typeface="Arial"/>
              </a:rPr>
              <a:t>Science</a:t>
            </a:r>
            <a:r>
              <a:rPr lang="en-AU" sz="900" i="1" spc="-107" dirty="0">
                <a:cs typeface="Arial"/>
              </a:rPr>
              <a:t> </a:t>
            </a:r>
            <a:r>
              <a:rPr lang="en-AU" sz="900" spc="-73" dirty="0"/>
              <a:t>12 </a:t>
            </a:r>
            <a:r>
              <a:rPr lang="en-AU" sz="900" spc="-53" dirty="0"/>
              <a:t>(September).</a:t>
            </a:r>
            <a:r>
              <a:rPr lang="en-AU" sz="900" spc="174" dirty="0"/>
              <a:t> </a:t>
            </a:r>
            <a:r>
              <a:rPr lang="en-AU" sz="900" spc="-40" dirty="0">
                <a:hlinkClick r:id="rId4"/>
              </a:rPr>
              <a:t>https://doi.org/10.3389/fpls.2021.737462.</a:t>
            </a:r>
          </a:p>
        </p:txBody>
      </p:sp>
      <p:pic>
        <p:nvPicPr>
          <p:cNvPr id="8" name="object 8"/>
          <p:cNvPicPr/>
          <p:nvPr/>
        </p:nvPicPr>
        <p:blipFill>
          <a:blip r:embed="rId5" cstate="print"/>
          <a:stretch>
            <a:fillRect/>
          </a:stretch>
        </p:blipFill>
        <p:spPr>
          <a:xfrm>
            <a:off x="4829175" y="3189932"/>
            <a:ext cx="1168505" cy="270818"/>
          </a:xfrm>
          <a:prstGeom prst="rect">
            <a:avLst/>
          </a:prstGeom>
        </p:spPr>
      </p:pic>
      <p:cxnSp>
        <p:nvCxnSpPr>
          <p:cNvPr id="9" name="Straight Connector 8">
            <a:extLst>
              <a:ext uri="{FF2B5EF4-FFF2-40B4-BE49-F238E27FC236}">
                <a16:creationId xmlns:a16="http://schemas.microsoft.com/office/drawing/2014/main" id="{5CDEAD4B-CB1A-9CF2-B2E8-E3BB9F448778}"/>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9103" y="78413"/>
            <a:ext cx="1248428" cy="262736"/>
          </a:xfrm>
          <a:prstGeom prst="rect">
            <a:avLst/>
          </a:prstGeom>
        </p:spPr>
        <p:txBody>
          <a:bodyPr vert="horz" wrap="square" lIns="0" tIns="16103" rIns="0" bIns="0" rtlCol="0">
            <a:spAutoFit/>
          </a:bodyPr>
          <a:lstStyle/>
          <a:p>
            <a:pPr marL="16951">
              <a:spcBef>
                <a:spcPts val="127"/>
              </a:spcBef>
            </a:pPr>
            <a:r>
              <a:rPr spc="7" dirty="0"/>
              <a:t>The</a:t>
            </a:r>
            <a:r>
              <a:rPr spc="53" dirty="0"/>
              <a:t> </a:t>
            </a:r>
            <a:r>
              <a:rPr spc="-53" dirty="0"/>
              <a:t>Problem</a:t>
            </a:r>
          </a:p>
        </p:txBody>
      </p:sp>
      <p:sp>
        <p:nvSpPr>
          <p:cNvPr id="7" name="object 7"/>
          <p:cNvSpPr txBox="1"/>
          <p:nvPr/>
        </p:nvSpPr>
        <p:spPr>
          <a:xfrm>
            <a:off x="369105" y="815975"/>
            <a:ext cx="5250518" cy="1831844"/>
          </a:xfrm>
          <a:prstGeom prst="rect">
            <a:avLst/>
          </a:prstGeom>
        </p:spPr>
        <p:txBody>
          <a:bodyPr vert="horz" wrap="square" lIns="0" tIns="16951" rIns="0" bIns="0" rtlCol="0">
            <a:spAutoFit/>
          </a:bodyPr>
          <a:lstStyle/>
          <a:p>
            <a:pPr marL="42377" marR="6780">
              <a:lnSpc>
                <a:spcPct val="118000"/>
              </a:lnSpc>
              <a:spcBef>
                <a:spcPts val="133"/>
              </a:spcBef>
            </a:pPr>
            <a:r>
              <a:rPr lang="en-AU" sz="1400" b="1" dirty="0">
                <a:solidFill>
                  <a:srgbClr val="22373A"/>
                </a:solidFill>
                <a:cs typeface="Tahoma"/>
              </a:rPr>
              <a:t>Late maturity </a:t>
            </a:r>
            <a:r>
              <a:rPr lang="el-GR" sz="1400" b="1" i="1" dirty="0">
                <a:solidFill>
                  <a:srgbClr val="22373A"/>
                </a:solidFill>
                <a:cs typeface="Arial"/>
              </a:rPr>
              <a:t>α</a:t>
            </a:r>
            <a:r>
              <a:rPr lang="el-GR" sz="1400" b="1" dirty="0">
                <a:solidFill>
                  <a:srgbClr val="22373A"/>
                </a:solidFill>
                <a:cs typeface="Tahoma"/>
              </a:rPr>
              <a:t>-</a:t>
            </a:r>
            <a:r>
              <a:rPr lang="en-AU" sz="1400" b="1" dirty="0">
                <a:solidFill>
                  <a:srgbClr val="22373A"/>
                </a:solidFill>
                <a:cs typeface="Tahoma"/>
              </a:rPr>
              <a:t>amylase (LMA) expression </a:t>
            </a:r>
            <a:r>
              <a:rPr lang="en-AU" sz="1400" dirty="0">
                <a:solidFill>
                  <a:srgbClr val="22373A"/>
                </a:solidFill>
                <a:cs typeface="Tahoma"/>
              </a:rPr>
              <a:t>is one of the many </a:t>
            </a:r>
            <a:r>
              <a:rPr lang="en-AU" sz="1400" b="1" dirty="0">
                <a:solidFill>
                  <a:srgbClr val="22373A"/>
                </a:solidFill>
                <a:cs typeface="Tahoma"/>
              </a:rPr>
              <a:t>challenges</a:t>
            </a:r>
            <a:r>
              <a:rPr lang="en-AU" sz="1400" dirty="0">
                <a:solidFill>
                  <a:srgbClr val="22373A"/>
                </a:solidFill>
                <a:cs typeface="Tahoma"/>
              </a:rPr>
              <a:t> facing the Australian wheat breeding industry.</a:t>
            </a:r>
          </a:p>
          <a:p>
            <a:pPr marL="42377" marR="6780">
              <a:lnSpc>
                <a:spcPct val="118000"/>
              </a:lnSpc>
              <a:spcBef>
                <a:spcPts val="133"/>
              </a:spcBef>
            </a:pPr>
            <a:endParaRPr lang="en-AU" sz="1400" dirty="0">
              <a:solidFill>
                <a:srgbClr val="22373A"/>
              </a:solidFill>
              <a:cs typeface="Tahoma"/>
            </a:endParaRPr>
          </a:p>
          <a:p>
            <a:pPr marL="42377" marR="6780">
              <a:lnSpc>
                <a:spcPct val="118000"/>
              </a:lnSpc>
              <a:spcBef>
                <a:spcPts val="133"/>
              </a:spcBef>
            </a:pPr>
            <a:r>
              <a:rPr lang="en-AU" sz="1400" dirty="0">
                <a:solidFill>
                  <a:srgbClr val="22373A"/>
                </a:solidFill>
                <a:cs typeface="Tahoma"/>
              </a:rPr>
              <a:t>LMA is an enzyme that degrades starch into sugars. </a:t>
            </a:r>
          </a:p>
          <a:p>
            <a:pPr marL="42377" marR="6780">
              <a:lnSpc>
                <a:spcPct val="118000"/>
              </a:lnSpc>
              <a:spcBef>
                <a:spcPts val="133"/>
              </a:spcBef>
            </a:pPr>
            <a:endParaRPr lang="en-AU" sz="1400" dirty="0">
              <a:solidFill>
                <a:srgbClr val="22373A"/>
              </a:solidFill>
              <a:cs typeface="Tahoma"/>
            </a:endParaRPr>
          </a:p>
          <a:p>
            <a:pPr marL="42377" marR="6780">
              <a:lnSpc>
                <a:spcPct val="118000"/>
              </a:lnSpc>
              <a:spcBef>
                <a:spcPts val="133"/>
              </a:spcBef>
            </a:pPr>
            <a:r>
              <a:rPr lang="en-AU" sz="1400" dirty="0">
                <a:solidFill>
                  <a:srgbClr val="22373A"/>
                </a:solidFill>
                <a:cs typeface="Tahoma"/>
              </a:rPr>
              <a:t>It is </a:t>
            </a:r>
            <a:r>
              <a:rPr lang="en-AU" sz="1400" b="1" dirty="0">
                <a:solidFill>
                  <a:srgbClr val="22373A"/>
                </a:solidFill>
                <a:cs typeface="Tahoma"/>
              </a:rPr>
              <a:t>triggered </a:t>
            </a:r>
            <a:r>
              <a:rPr lang="en-AU" sz="1400" dirty="0">
                <a:solidFill>
                  <a:srgbClr val="22373A"/>
                </a:solidFill>
                <a:cs typeface="Tahoma"/>
              </a:rPr>
              <a:t>by specific sequences of </a:t>
            </a:r>
            <a:r>
              <a:rPr lang="en-AU" sz="1400" b="1" dirty="0">
                <a:solidFill>
                  <a:srgbClr val="22373A"/>
                </a:solidFill>
                <a:cs typeface="Tahoma"/>
              </a:rPr>
              <a:t>environmental conditions </a:t>
            </a:r>
            <a:r>
              <a:rPr lang="en-AU" sz="1400" dirty="0">
                <a:solidFill>
                  <a:srgbClr val="22373A"/>
                </a:solidFill>
                <a:cs typeface="Tahoma"/>
              </a:rPr>
              <a:t>[Mares and </a:t>
            </a:r>
            <a:r>
              <a:rPr lang="en-AU" sz="1400" dirty="0" err="1">
                <a:solidFill>
                  <a:srgbClr val="22373A"/>
                </a:solidFill>
                <a:cs typeface="Tahoma"/>
              </a:rPr>
              <a:t>Mrva</a:t>
            </a:r>
            <a:r>
              <a:rPr lang="en-AU" sz="1400" dirty="0">
                <a:solidFill>
                  <a:srgbClr val="22373A"/>
                </a:solidFill>
                <a:cs typeface="Tahoma"/>
              </a:rPr>
              <a:t>, 2014].</a:t>
            </a:r>
          </a:p>
        </p:txBody>
      </p:sp>
      <p:pic>
        <p:nvPicPr>
          <p:cNvPr id="8" name="object 8"/>
          <p:cNvPicPr/>
          <p:nvPr/>
        </p:nvPicPr>
        <p:blipFill>
          <a:blip r:embed="rId3" cstate="print"/>
          <a:stretch>
            <a:fillRect/>
          </a:stretch>
        </p:blipFill>
        <p:spPr>
          <a:xfrm>
            <a:off x="4829175" y="3189932"/>
            <a:ext cx="1168505" cy="270818"/>
          </a:xfrm>
          <a:prstGeom prst="rect">
            <a:avLst/>
          </a:prstGeom>
        </p:spPr>
      </p:pic>
      <p:cxnSp>
        <p:nvCxnSpPr>
          <p:cNvPr id="9" name="Straight Connector 8">
            <a:extLst>
              <a:ext uri="{FF2B5EF4-FFF2-40B4-BE49-F238E27FC236}">
                <a16:creationId xmlns:a16="http://schemas.microsoft.com/office/drawing/2014/main" id="{1B7B9414-4EDE-1437-9D78-1E2B5A1E14F2}"/>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369105" y="815975"/>
            <a:ext cx="2936070" cy="1628968"/>
          </a:xfrm>
          <a:prstGeom prst="rect">
            <a:avLst/>
          </a:prstGeom>
        </p:spPr>
        <p:txBody>
          <a:bodyPr vert="horz" wrap="square" lIns="0" tIns="16951" rIns="0" bIns="0" rtlCol="0">
            <a:spAutoFit/>
          </a:bodyPr>
          <a:lstStyle/>
          <a:p>
            <a:pPr marL="42377" marR="6780">
              <a:lnSpc>
                <a:spcPct val="118000"/>
              </a:lnSpc>
              <a:spcBef>
                <a:spcPts val="133"/>
              </a:spcBef>
            </a:pPr>
            <a:r>
              <a:rPr sz="1400" b="1" dirty="0">
                <a:solidFill>
                  <a:srgbClr val="22373A"/>
                </a:solidFill>
                <a:cs typeface="Tahoma"/>
              </a:rPr>
              <a:t>Falling number (FN) </a:t>
            </a:r>
            <a:r>
              <a:rPr sz="1400" dirty="0">
                <a:solidFill>
                  <a:srgbClr val="22373A"/>
                </a:solidFill>
                <a:cs typeface="Tahoma"/>
              </a:rPr>
              <a:t>is a trait that </a:t>
            </a:r>
            <a:r>
              <a:rPr sz="1400" b="1" dirty="0">
                <a:solidFill>
                  <a:srgbClr val="22373A"/>
                </a:solidFill>
                <a:cs typeface="Tahoma"/>
              </a:rPr>
              <a:t>measures</a:t>
            </a:r>
            <a:r>
              <a:rPr sz="1400" dirty="0">
                <a:solidFill>
                  <a:srgbClr val="22373A"/>
                </a:solidFill>
                <a:cs typeface="Tahoma"/>
              </a:rPr>
              <a:t> starch degradation due</a:t>
            </a:r>
            <a:r>
              <a:rPr lang="en-AU" sz="1400" dirty="0">
                <a:solidFill>
                  <a:srgbClr val="22373A"/>
                </a:solidFill>
                <a:cs typeface="Tahoma"/>
              </a:rPr>
              <a:t> </a:t>
            </a:r>
            <a:r>
              <a:rPr sz="1400" dirty="0">
                <a:solidFill>
                  <a:srgbClr val="22373A"/>
                </a:solidFill>
                <a:cs typeface="Tahoma"/>
              </a:rPr>
              <a:t>to the </a:t>
            </a:r>
            <a:r>
              <a:rPr sz="1400" b="1" dirty="0">
                <a:solidFill>
                  <a:srgbClr val="22373A"/>
                </a:solidFill>
                <a:cs typeface="Tahoma"/>
              </a:rPr>
              <a:t>presence of </a:t>
            </a:r>
            <a:r>
              <a:rPr sz="1400" b="1" i="1" dirty="0">
                <a:solidFill>
                  <a:srgbClr val="22373A"/>
                </a:solidFill>
                <a:cs typeface="Arial"/>
              </a:rPr>
              <a:t>α</a:t>
            </a:r>
            <a:r>
              <a:rPr sz="1400" b="1" dirty="0">
                <a:solidFill>
                  <a:srgbClr val="22373A"/>
                </a:solidFill>
                <a:cs typeface="Tahoma"/>
              </a:rPr>
              <a:t>-amylase.</a:t>
            </a:r>
            <a:endParaRPr lang="en-AU" sz="1400" b="1" dirty="0">
              <a:cs typeface="Tahoma"/>
            </a:endParaRPr>
          </a:p>
          <a:p>
            <a:pPr marL="42377" marR="6780">
              <a:lnSpc>
                <a:spcPct val="118000"/>
              </a:lnSpc>
              <a:spcBef>
                <a:spcPts val="133"/>
              </a:spcBef>
            </a:pPr>
            <a:r>
              <a:rPr lang="en-AU" sz="1400" dirty="0">
                <a:solidFill>
                  <a:srgbClr val="22373A"/>
                </a:solidFill>
                <a:cs typeface="Tahoma"/>
              </a:rPr>
              <a:t>There are </a:t>
            </a:r>
            <a:r>
              <a:rPr lang="en-AU" sz="1400" b="1" dirty="0">
                <a:solidFill>
                  <a:srgbClr val="22373A"/>
                </a:solidFill>
                <a:cs typeface="Tahoma"/>
              </a:rPr>
              <a:t>2 main causes of low FN:</a:t>
            </a:r>
          </a:p>
          <a:p>
            <a:pPr marL="42377" marR="858552">
              <a:lnSpc>
                <a:spcPct val="118000"/>
              </a:lnSpc>
              <a:spcBef>
                <a:spcPts val="727"/>
              </a:spcBef>
            </a:pPr>
            <a:br>
              <a:rPr lang="en-AU" sz="1400" dirty="0">
                <a:solidFill>
                  <a:srgbClr val="22373A"/>
                </a:solidFill>
                <a:cs typeface="Tahoma"/>
              </a:rPr>
            </a:br>
            <a:endParaRPr lang="en-AU" sz="1400" dirty="0">
              <a:solidFill>
                <a:srgbClr val="22373A"/>
              </a:solidFill>
              <a:cs typeface="Tahoma"/>
            </a:endParaRPr>
          </a:p>
        </p:txBody>
      </p:sp>
      <p:sp>
        <p:nvSpPr>
          <p:cNvPr id="2" name="object 2"/>
          <p:cNvSpPr txBox="1">
            <a:spLocks noGrp="1"/>
          </p:cNvSpPr>
          <p:nvPr>
            <p:ph type="title"/>
          </p:nvPr>
        </p:nvSpPr>
        <p:spPr>
          <a:xfrm>
            <a:off x="369102" y="78413"/>
            <a:ext cx="5467929" cy="262736"/>
          </a:xfrm>
          <a:prstGeom prst="rect">
            <a:avLst/>
          </a:prstGeom>
        </p:spPr>
        <p:txBody>
          <a:bodyPr vert="horz" wrap="square" lIns="0" tIns="16103" rIns="0" bIns="0" rtlCol="0">
            <a:spAutoFit/>
          </a:bodyPr>
          <a:lstStyle/>
          <a:p>
            <a:pPr marL="16951">
              <a:spcBef>
                <a:spcPts val="127"/>
              </a:spcBef>
            </a:pPr>
            <a:r>
              <a:rPr spc="7" dirty="0"/>
              <a:t>The</a:t>
            </a:r>
            <a:r>
              <a:rPr spc="53" dirty="0"/>
              <a:t> </a:t>
            </a:r>
            <a:r>
              <a:rPr spc="-53" dirty="0"/>
              <a:t>Problem</a:t>
            </a:r>
            <a:r>
              <a:rPr lang="en-AU" spc="-53" dirty="0"/>
              <a:t> – Measuring LMA</a:t>
            </a:r>
            <a:endParaRPr spc="-53" dirty="0"/>
          </a:p>
        </p:txBody>
      </p:sp>
      <p:pic>
        <p:nvPicPr>
          <p:cNvPr id="8" name="object 8"/>
          <p:cNvPicPr/>
          <p:nvPr/>
        </p:nvPicPr>
        <p:blipFill>
          <a:blip r:embed="rId3" cstate="print"/>
          <a:stretch>
            <a:fillRect/>
          </a:stretch>
        </p:blipFill>
        <p:spPr>
          <a:xfrm>
            <a:off x="4829175" y="3189932"/>
            <a:ext cx="1168505" cy="270818"/>
          </a:xfrm>
          <a:prstGeom prst="rect">
            <a:avLst/>
          </a:prstGeom>
        </p:spPr>
      </p:pic>
      <p:grpSp>
        <p:nvGrpSpPr>
          <p:cNvPr id="14" name="Group 13">
            <a:extLst>
              <a:ext uri="{FF2B5EF4-FFF2-40B4-BE49-F238E27FC236}">
                <a16:creationId xmlns:a16="http://schemas.microsoft.com/office/drawing/2014/main" id="{F12BC565-284B-58B3-285E-DEFB3445DA5D}"/>
              </a:ext>
            </a:extLst>
          </p:cNvPr>
          <p:cNvGrpSpPr/>
          <p:nvPr/>
        </p:nvGrpSpPr>
        <p:grpSpPr>
          <a:xfrm>
            <a:off x="499415" y="1924647"/>
            <a:ext cx="1205560" cy="600164"/>
            <a:chOff x="499415" y="1924647"/>
            <a:chExt cx="1205560" cy="600164"/>
          </a:xfrm>
        </p:grpSpPr>
        <p:sp>
          <p:nvSpPr>
            <p:cNvPr id="12" name="Oval 11">
              <a:extLst>
                <a:ext uri="{FF2B5EF4-FFF2-40B4-BE49-F238E27FC236}">
                  <a16:creationId xmlns:a16="http://schemas.microsoft.com/office/drawing/2014/main" id="{93142DA9-A554-75E9-0011-66CB4130C964}"/>
                </a:ext>
              </a:extLst>
            </p:cNvPr>
            <p:cNvSpPr/>
            <p:nvPr/>
          </p:nvSpPr>
          <p:spPr>
            <a:xfrm>
              <a:off x="561975" y="1929579"/>
              <a:ext cx="1143000" cy="56279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D20984DD-F635-AA2C-B0DD-8723569BBEC9}"/>
                </a:ext>
              </a:extLst>
            </p:cNvPr>
            <p:cNvSpPr txBox="1"/>
            <p:nvPr/>
          </p:nvSpPr>
          <p:spPr>
            <a:xfrm>
              <a:off x="499415" y="1924647"/>
              <a:ext cx="1072710" cy="600164"/>
            </a:xfrm>
            <a:prstGeom prst="rect">
              <a:avLst/>
            </a:prstGeom>
            <a:noFill/>
          </p:spPr>
          <p:txBody>
            <a:bodyPr wrap="square" numCol="1" rtlCol="0" anchor="ctr">
              <a:spAutoFit/>
            </a:bodyPr>
            <a:lstStyle/>
            <a:p>
              <a:pPr marL="175439" algn="ctr">
                <a:spcBef>
                  <a:spcPts val="1041"/>
                </a:spcBef>
                <a:tabLst>
                  <a:tab pos="413597" algn="l"/>
                </a:tabLst>
              </a:pPr>
              <a:r>
                <a:rPr lang="en-AU" sz="1100" b="1" dirty="0">
                  <a:solidFill>
                    <a:srgbClr val="22373A"/>
                  </a:solidFill>
                  <a:cs typeface="Tahoma"/>
                </a:rPr>
                <a:t>Pre-harvest sprouting (PHS)</a:t>
              </a:r>
              <a:endParaRPr lang="en-AU" sz="1100" b="1" dirty="0">
                <a:cs typeface="Tahoma"/>
              </a:endParaRPr>
            </a:p>
          </p:txBody>
        </p:sp>
      </p:grpSp>
      <p:pic>
        <p:nvPicPr>
          <p:cNvPr id="1025" name="Picture 1" descr="page18image61946288">
            <a:extLst>
              <a:ext uri="{FF2B5EF4-FFF2-40B4-BE49-F238E27FC236}">
                <a16:creationId xmlns:a16="http://schemas.microsoft.com/office/drawing/2014/main" id="{8C9D904D-49C4-9757-E2A8-8146A7D46D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7735" y="1189849"/>
            <a:ext cx="2469297" cy="15382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08F51C6B-6862-9D34-3E3F-581D5684049D}"/>
              </a:ext>
            </a:extLst>
          </p:cNvPr>
          <p:cNvGrpSpPr/>
          <p:nvPr/>
        </p:nvGrpSpPr>
        <p:grpSpPr>
          <a:xfrm>
            <a:off x="1831725" y="1929579"/>
            <a:ext cx="1143000" cy="562796"/>
            <a:chOff x="1831725" y="1929579"/>
            <a:chExt cx="1143000" cy="562796"/>
          </a:xfrm>
        </p:grpSpPr>
        <p:sp>
          <p:nvSpPr>
            <p:cNvPr id="13" name="Oval 12">
              <a:extLst>
                <a:ext uri="{FF2B5EF4-FFF2-40B4-BE49-F238E27FC236}">
                  <a16:creationId xmlns:a16="http://schemas.microsoft.com/office/drawing/2014/main" id="{1B73B5DB-F79F-2AF9-9027-6CD8C99824EA}"/>
                </a:ext>
              </a:extLst>
            </p:cNvPr>
            <p:cNvSpPr/>
            <p:nvPr/>
          </p:nvSpPr>
          <p:spPr>
            <a:xfrm>
              <a:off x="1831725" y="1929579"/>
              <a:ext cx="1143000" cy="56279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1AB422CB-75EE-B34B-995B-CA4A5A4B5070}"/>
                </a:ext>
              </a:extLst>
            </p:cNvPr>
            <p:cNvSpPr txBox="1"/>
            <p:nvPr/>
          </p:nvSpPr>
          <p:spPr>
            <a:xfrm>
              <a:off x="1991914" y="2051307"/>
              <a:ext cx="761999" cy="276999"/>
            </a:xfrm>
            <a:prstGeom prst="rect">
              <a:avLst/>
            </a:prstGeom>
            <a:noFill/>
          </p:spPr>
          <p:txBody>
            <a:bodyPr wrap="square" numCol="1" rtlCol="0" anchor="ctr">
              <a:spAutoFit/>
            </a:bodyPr>
            <a:lstStyle/>
            <a:p>
              <a:pPr marL="175439">
                <a:spcBef>
                  <a:spcPts val="1041"/>
                </a:spcBef>
                <a:tabLst>
                  <a:tab pos="413597" algn="l"/>
                </a:tabLst>
              </a:pPr>
              <a:r>
                <a:rPr lang="en-AU" sz="1200" b="1" dirty="0">
                  <a:solidFill>
                    <a:srgbClr val="22373A"/>
                  </a:solidFill>
                  <a:cs typeface="Tahoma"/>
                </a:rPr>
                <a:t>LMA</a:t>
              </a:r>
              <a:endParaRPr lang="en-AU" sz="1200" b="1" dirty="0">
                <a:cs typeface="Tahoma"/>
              </a:endParaRPr>
            </a:p>
          </p:txBody>
        </p:sp>
      </p:grpSp>
      <p:sp>
        <p:nvSpPr>
          <p:cNvPr id="18" name="TextBox 17">
            <a:extLst>
              <a:ext uri="{FF2B5EF4-FFF2-40B4-BE49-F238E27FC236}">
                <a16:creationId xmlns:a16="http://schemas.microsoft.com/office/drawing/2014/main" id="{1470F741-CD13-D69C-E29D-C3436E68BE4E}"/>
              </a:ext>
            </a:extLst>
          </p:cNvPr>
          <p:cNvSpPr txBox="1"/>
          <p:nvPr/>
        </p:nvSpPr>
        <p:spPr>
          <a:xfrm>
            <a:off x="264660" y="2525286"/>
            <a:ext cx="2936071" cy="584647"/>
          </a:xfrm>
          <a:prstGeom prst="rect">
            <a:avLst/>
          </a:prstGeom>
          <a:noFill/>
        </p:spPr>
        <p:txBody>
          <a:bodyPr wrap="square">
            <a:spAutoFit/>
          </a:bodyPr>
          <a:lstStyle/>
          <a:p>
            <a:pPr marL="42377" marR="858552">
              <a:lnSpc>
                <a:spcPct val="118000"/>
              </a:lnSpc>
              <a:spcBef>
                <a:spcPts val="727"/>
              </a:spcBef>
            </a:pPr>
            <a:r>
              <a:rPr lang="en-GB" sz="1400" dirty="0">
                <a:solidFill>
                  <a:srgbClr val="22373A"/>
                </a:solidFill>
                <a:cs typeface="Tahoma"/>
              </a:rPr>
              <a:t>Growers’ crops are </a:t>
            </a:r>
            <a:r>
              <a:rPr lang="en-GB" sz="1400" b="1" dirty="0">
                <a:solidFill>
                  <a:srgbClr val="22373A"/>
                </a:solidFill>
                <a:cs typeface="Tahoma"/>
              </a:rPr>
              <a:t>downgraded if </a:t>
            </a:r>
            <a:r>
              <a:rPr lang="en-GB" sz="1400" b="1" dirty="0">
                <a:solidFill>
                  <a:srgbClr val="FF0000"/>
                </a:solidFill>
                <a:cs typeface="Tahoma"/>
              </a:rPr>
              <a:t>FN is low.</a:t>
            </a:r>
          </a:p>
        </p:txBody>
      </p:sp>
      <p:cxnSp>
        <p:nvCxnSpPr>
          <p:cNvPr id="10" name="Straight Connector 9">
            <a:extLst>
              <a:ext uri="{FF2B5EF4-FFF2-40B4-BE49-F238E27FC236}">
                <a16:creationId xmlns:a16="http://schemas.microsoft.com/office/drawing/2014/main" id="{4FE0D52D-2F2B-6D16-93C7-D490A7B24BC0}"/>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9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1000"/>
                                        <p:tgtEl>
                                          <p:spTgt spid="15"/>
                                        </p:tgtEl>
                                      </p:cBhvr>
                                    </p:animEffect>
                                    <p:anim calcmode="lin" valueType="num">
                                      <p:cBhvr>
                                        <p:cTn id="17" dur="1000" fill="hold"/>
                                        <p:tgtEl>
                                          <p:spTgt spid="15"/>
                                        </p:tgtEl>
                                        <p:attrNameLst>
                                          <p:attrName>ppt_x</p:attrName>
                                        </p:attrNameLst>
                                      </p:cBhvr>
                                      <p:tavLst>
                                        <p:tav tm="0">
                                          <p:val>
                                            <p:strVal val="#ppt_x"/>
                                          </p:val>
                                        </p:tav>
                                        <p:tav tm="100000">
                                          <p:val>
                                            <p:strVal val="#ppt_x"/>
                                          </p:val>
                                        </p:tav>
                                      </p:tavLst>
                                    </p:anim>
                                    <p:anim calcmode="lin" valueType="num">
                                      <p:cBhvr>
                                        <p:cTn id="1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447926" y="1231121"/>
            <a:ext cx="5257297" cy="1107608"/>
          </a:xfrm>
          <a:prstGeom prst="rect">
            <a:avLst/>
          </a:prstGeom>
        </p:spPr>
        <p:txBody>
          <a:bodyPr vert="horz" wrap="square" lIns="0" tIns="16951" rIns="0" bIns="0" rtlCol="0">
            <a:spAutoFit/>
          </a:bodyPr>
          <a:lstStyle/>
          <a:p>
            <a:pPr marL="22883" marR="485637">
              <a:lnSpc>
                <a:spcPct val="118000"/>
              </a:lnSpc>
              <a:spcBef>
                <a:spcPts val="133"/>
              </a:spcBef>
            </a:pPr>
            <a:r>
              <a:rPr sz="1400" dirty="0">
                <a:solidFill>
                  <a:srgbClr val="22373A"/>
                </a:solidFill>
                <a:cs typeface="Tahoma"/>
              </a:rPr>
              <a:t>LMA expression </a:t>
            </a:r>
            <a:r>
              <a:rPr sz="1400" b="1" dirty="0">
                <a:solidFill>
                  <a:srgbClr val="22373A"/>
                </a:solidFill>
                <a:cs typeface="Tahoma"/>
              </a:rPr>
              <a:t>is influenced by the </a:t>
            </a:r>
            <a:r>
              <a:rPr sz="1400" b="1" dirty="0">
                <a:solidFill>
                  <a:srgbClr val="E5117E"/>
                </a:solidFill>
                <a:cs typeface="Tahoma"/>
              </a:rPr>
              <a:t>variety (V)</a:t>
            </a:r>
            <a:r>
              <a:rPr lang="en-AU" sz="1400" b="1" dirty="0">
                <a:solidFill>
                  <a:srgbClr val="22373A"/>
                </a:solidFill>
                <a:cs typeface="Tahoma"/>
              </a:rPr>
              <a:t>, </a:t>
            </a:r>
            <a:r>
              <a:rPr sz="1400" b="1" dirty="0">
                <a:solidFill>
                  <a:srgbClr val="E5117E"/>
                </a:solidFill>
                <a:cs typeface="Tahoma"/>
              </a:rPr>
              <a:t>environment (E)</a:t>
            </a:r>
            <a:r>
              <a:rPr sz="1400" b="1" dirty="0">
                <a:solidFill>
                  <a:srgbClr val="22373A"/>
                </a:solidFill>
                <a:cs typeface="Tahoma"/>
              </a:rPr>
              <a:t>, </a:t>
            </a:r>
            <a:r>
              <a:rPr lang="en-AU" sz="1400" dirty="0">
                <a:solidFill>
                  <a:srgbClr val="22373A"/>
                </a:solidFill>
                <a:cs typeface="Tahoma"/>
              </a:rPr>
              <a:t>and</a:t>
            </a:r>
            <a:r>
              <a:rPr lang="en-AU" sz="1400" b="1" dirty="0">
                <a:solidFill>
                  <a:srgbClr val="22373A"/>
                </a:solidFill>
                <a:cs typeface="Tahoma"/>
              </a:rPr>
              <a:t> </a:t>
            </a:r>
            <a:r>
              <a:rPr sz="1400" dirty="0">
                <a:solidFill>
                  <a:srgbClr val="22373A"/>
                </a:solidFill>
                <a:cs typeface="Tahoma"/>
              </a:rPr>
              <a:t>their </a:t>
            </a:r>
            <a:r>
              <a:rPr sz="1400" b="1" dirty="0">
                <a:solidFill>
                  <a:srgbClr val="E5117E"/>
                </a:solidFill>
                <a:cs typeface="Tahoma"/>
              </a:rPr>
              <a:t>interaction (VEI)</a:t>
            </a:r>
            <a:r>
              <a:rPr sz="1400" b="1" dirty="0">
                <a:cs typeface="Tahoma"/>
              </a:rPr>
              <a:t>.</a:t>
            </a:r>
          </a:p>
          <a:p>
            <a:pPr marL="22883" marR="6780" indent="-6780">
              <a:lnSpc>
                <a:spcPct val="118000"/>
              </a:lnSpc>
              <a:spcBef>
                <a:spcPts val="721"/>
              </a:spcBef>
            </a:pPr>
            <a:r>
              <a:rPr lang="en-AU" sz="1400" dirty="0">
                <a:solidFill>
                  <a:srgbClr val="22373A"/>
                </a:solidFill>
                <a:cs typeface="Tahoma"/>
              </a:rPr>
              <a:t>This can be explored </a:t>
            </a:r>
            <a:r>
              <a:rPr sz="1400" dirty="0">
                <a:solidFill>
                  <a:srgbClr val="22373A"/>
                </a:solidFill>
                <a:cs typeface="Tahoma"/>
              </a:rPr>
              <a:t>using </a:t>
            </a:r>
            <a:r>
              <a:rPr lang="en-AU" sz="1400" dirty="0">
                <a:solidFill>
                  <a:srgbClr val="22373A"/>
                </a:solidFill>
                <a:cs typeface="Tahoma"/>
              </a:rPr>
              <a:t>FN </a:t>
            </a:r>
            <a:r>
              <a:rPr sz="1400" dirty="0">
                <a:solidFill>
                  <a:srgbClr val="22373A"/>
                </a:solidFill>
                <a:cs typeface="Tahoma"/>
              </a:rPr>
              <a:t>data from a</a:t>
            </a:r>
            <a:r>
              <a:rPr lang="en-AU" sz="1400" dirty="0">
                <a:solidFill>
                  <a:srgbClr val="22373A"/>
                </a:solidFill>
                <a:cs typeface="Tahoma"/>
              </a:rPr>
              <a:t> </a:t>
            </a:r>
            <a:r>
              <a:rPr sz="1400" b="1" dirty="0">
                <a:solidFill>
                  <a:srgbClr val="22373A"/>
                </a:solidFill>
                <a:cs typeface="Tahoma"/>
              </a:rPr>
              <a:t>multi-environment trial (MET) </a:t>
            </a:r>
            <a:r>
              <a:rPr sz="1400" dirty="0">
                <a:solidFill>
                  <a:srgbClr val="22373A"/>
                </a:solidFill>
                <a:cs typeface="Tahoma"/>
              </a:rPr>
              <a:t>data-set</a:t>
            </a:r>
            <a:r>
              <a:rPr lang="en-AU" sz="1400" dirty="0">
                <a:solidFill>
                  <a:srgbClr val="22373A"/>
                </a:solidFill>
                <a:cs typeface="Tahoma"/>
              </a:rPr>
              <a:t>. </a:t>
            </a:r>
          </a:p>
        </p:txBody>
      </p:sp>
      <p:pic>
        <p:nvPicPr>
          <p:cNvPr id="8" name="object 8"/>
          <p:cNvPicPr/>
          <p:nvPr/>
        </p:nvPicPr>
        <p:blipFill>
          <a:blip r:embed="rId3" cstate="print"/>
          <a:stretch>
            <a:fillRect/>
          </a:stretch>
        </p:blipFill>
        <p:spPr>
          <a:xfrm>
            <a:off x="4829175" y="3189932"/>
            <a:ext cx="1168505" cy="270818"/>
          </a:xfrm>
          <a:prstGeom prst="rect">
            <a:avLst/>
          </a:prstGeom>
        </p:spPr>
      </p:pic>
      <p:sp>
        <p:nvSpPr>
          <p:cNvPr id="9" name="object 2">
            <a:extLst>
              <a:ext uri="{FF2B5EF4-FFF2-40B4-BE49-F238E27FC236}">
                <a16:creationId xmlns:a16="http://schemas.microsoft.com/office/drawing/2014/main" id="{B6FDFFC5-93F1-FC0A-0881-7FADF9301545}"/>
              </a:ext>
            </a:extLst>
          </p:cNvPr>
          <p:cNvSpPr txBox="1">
            <a:spLocks/>
          </p:cNvSpPr>
          <p:nvPr/>
        </p:nvSpPr>
        <p:spPr>
          <a:xfrm>
            <a:off x="369103" y="78413"/>
            <a:ext cx="1248428" cy="262736"/>
          </a:xfrm>
          <a:prstGeom prst="rect">
            <a:avLst/>
          </a:prstGeom>
        </p:spPr>
        <p:txBody>
          <a:bodyPr vert="horz" wrap="square" lIns="0" tIns="16103" rIns="0" bIns="0" rtlCol="0">
            <a:spAutoFit/>
          </a:bodyPr>
          <a:lstStyle>
            <a:lvl1pPr>
              <a:defRPr sz="1602" b="1" i="0">
                <a:solidFill>
                  <a:schemeClr val="bg1"/>
                </a:solidFill>
                <a:latin typeface="Arial"/>
                <a:ea typeface="+mj-ea"/>
                <a:cs typeface="Arial"/>
              </a:defRPr>
            </a:lvl1pPr>
          </a:lstStyle>
          <a:p>
            <a:pPr marL="16951">
              <a:spcBef>
                <a:spcPts val="127"/>
              </a:spcBef>
            </a:pPr>
            <a:r>
              <a:rPr lang="en-AU" kern="0" spc="7" dirty="0"/>
              <a:t>The</a:t>
            </a:r>
            <a:r>
              <a:rPr lang="en-AU" kern="0" spc="53" dirty="0"/>
              <a:t> </a:t>
            </a:r>
            <a:r>
              <a:rPr lang="en-AU" kern="0" spc="-53" dirty="0"/>
              <a:t>Problem</a:t>
            </a:r>
          </a:p>
        </p:txBody>
      </p:sp>
      <p:sp>
        <p:nvSpPr>
          <p:cNvPr id="2" name="object 2">
            <a:extLst>
              <a:ext uri="{FF2B5EF4-FFF2-40B4-BE49-F238E27FC236}">
                <a16:creationId xmlns:a16="http://schemas.microsoft.com/office/drawing/2014/main" id="{304D7EB1-83D4-C559-1C2C-1B5D48B929D3}"/>
              </a:ext>
            </a:extLst>
          </p:cNvPr>
          <p:cNvSpPr txBox="1">
            <a:spLocks noGrp="1"/>
          </p:cNvSpPr>
          <p:nvPr>
            <p:ph type="title"/>
          </p:nvPr>
        </p:nvSpPr>
        <p:spPr>
          <a:xfrm>
            <a:off x="369102" y="78413"/>
            <a:ext cx="5467929" cy="262736"/>
          </a:xfrm>
          <a:prstGeom prst="rect">
            <a:avLst/>
          </a:prstGeom>
        </p:spPr>
        <p:txBody>
          <a:bodyPr vert="horz" wrap="square" lIns="0" tIns="16103" rIns="0" bIns="0" rtlCol="0">
            <a:spAutoFit/>
          </a:bodyPr>
          <a:lstStyle/>
          <a:p>
            <a:pPr marL="16951">
              <a:spcBef>
                <a:spcPts val="127"/>
              </a:spcBef>
            </a:pPr>
            <a:r>
              <a:rPr spc="7" dirty="0"/>
              <a:t>The</a:t>
            </a:r>
            <a:r>
              <a:rPr spc="53" dirty="0"/>
              <a:t> </a:t>
            </a:r>
            <a:r>
              <a:rPr spc="-53" dirty="0"/>
              <a:t>Problem</a:t>
            </a:r>
            <a:r>
              <a:rPr lang="en-AU" spc="-53" dirty="0"/>
              <a:t> – Estimating LMA</a:t>
            </a:r>
            <a:endParaRPr spc="-53" dirty="0"/>
          </a:p>
        </p:txBody>
      </p:sp>
      <p:cxnSp>
        <p:nvCxnSpPr>
          <p:cNvPr id="3" name="Straight Connector 2">
            <a:extLst>
              <a:ext uri="{FF2B5EF4-FFF2-40B4-BE49-F238E27FC236}">
                <a16:creationId xmlns:a16="http://schemas.microsoft.com/office/drawing/2014/main" id="{C927FE61-0B57-1BA0-2F52-2B6F265BD8A3}"/>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409575" y="385965"/>
            <a:ext cx="5257297" cy="2868410"/>
          </a:xfrm>
          <a:prstGeom prst="rect">
            <a:avLst/>
          </a:prstGeom>
        </p:spPr>
        <p:txBody>
          <a:bodyPr vert="horz" wrap="square" lIns="0" tIns="16951" rIns="0" bIns="0" rtlCol="0">
            <a:spAutoFit/>
          </a:bodyPr>
          <a:lstStyle/>
          <a:p>
            <a:pPr marL="22883" marR="6780" indent="-6780">
              <a:lnSpc>
                <a:spcPct val="118000"/>
              </a:lnSpc>
              <a:spcBef>
                <a:spcPts val="721"/>
              </a:spcBef>
            </a:pPr>
            <a:r>
              <a:rPr lang="en-AU" sz="1300" dirty="0">
                <a:solidFill>
                  <a:srgbClr val="21353A"/>
                </a:solidFill>
                <a:effectLst/>
                <a:cs typeface="Calibri" panose="020F0502020204030204" pitchFamily="34" charset="0"/>
              </a:rPr>
              <a:t>Previously, Sjoberg et al. (2020) undertook a study to examine VEI in FN. </a:t>
            </a:r>
          </a:p>
          <a:p>
            <a:pPr marL="644753" marR="6780" lvl="1" indent="-171450">
              <a:lnSpc>
                <a:spcPct val="118000"/>
              </a:lnSpc>
              <a:spcBef>
                <a:spcPts val="721"/>
              </a:spcBef>
              <a:buFont typeface="Arial" panose="020B0604020202020204" pitchFamily="34" charset="0"/>
              <a:buChar char="•"/>
            </a:pPr>
            <a:r>
              <a:rPr lang="en-AU" sz="1300" dirty="0">
                <a:solidFill>
                  <a:srgbClr val="21353A"/>
                </a:solidFill>
                <a:cs typeface="Calibri" panose="020F0502020204030204" pitchFamily="34" charset="0"/>
              </a:rPr>
              <a:t>C</a:t>
            </a:r>
            <a:r>
              <a:rPr lang="en-AU" sz="1300" dirty="0">
                <a:solidFill>
                  <a:srgbClr val="21353A"/>
                </a:solidFill>
                <a:effectLst/>
                <a:cs typeface="Calibri" panose="020F0502020204030204" pitchFamily="34" charset="0"/>
              </a:rPr>
              <a:t>ompiled a </a:t>
            </a:r>
            <a:r>
              <a:rPr lang="en-AU" sz="1300" b="1" dirty="0">
                <a:solidFill>
                  <a:srgbClr val="21353A"/>
                </a:solidFill>
                <a:effectLst/>
                <a:cs typeface="Calibri" panose="020F0502020204030204" pitchFamily="34" charset="0"/>
              </a:rPr>
              <a:t>MET data-set comprising 35 trials </a:t>
            </a:r>
            <a:r>
              <a:rPr lang="en-AU" sz="1300" dirty="0">
                <a:solidFill>
                  <a:srgbClr val="21353A"/>
                </a:solidFill>
                <a:effectLst/>
                <a:cs typeface="Calibri" panose="020F0502020204030204" pitchFamily="34" charset="0"/>
              </a:rPr>
              <a:t>conducted </a:t>
            </a:r>
            <a:r>
              <a:rPr lang="en-AU" sz="1300" b="1" dirty="0">
                <a:solidFill>
                  <a:srgbClr val="21353A"/>
                </a:solidFill>
                <a:effectLst/>
                <a:cs typeface="Calibri" panose="020F0502020204030204" pitchFamily="34" charset="0"/>
              </a:rPr>
              <a:t>in 2013, 2014 and 2016 </a:t>
            </a:r>
            <a:r>
              <a:rPr lang="en-AU" sz="1300" dirty="0">
                <a:solidFill>
                  <a:srgbClr val="21353A"/>
                </a:solidFill>
                <a:effectLst/>
                <a:cs typeface="Calibri" panose="020F0502020204030204" pitchFamily="34" charset="0"/>
              </a:rPr>
              <a:t>in </a:t>
            </a:r>
            <a:r>
              <a:rPr lang="en-AU" sz="1300" b="1" dirty="0">
                <a:solidFill>
                  <a:srgbClr val="21353A"/>
                </a:solidFill>
                <a:effectLst/>
                <a:cs typeface="Calibri" panose="020F0502020204030204" pitchFamily="34" charset="0"/>
              </a:rPr>
              <a:t>locations across north-west USA</a:t>
            </a:r>
            <a:r>
              <a:rPr lang="en-AU" sz="1300" dirty="0">
                <a:solidFill>
                  <a:srgbClr val="21353A"/>
                </a:solidFill>
                <a:effectLst/>
                <a:cs typeface="Calibri" panose="020F0502020204030204" pitchFamily="34" charset="0"/>
              </a:rPr>
              <a:t>. </a:t>
            </a:r>
          </a:p>
          <a:p>
            <a:pPr marL="644753" marR="6780" lvl="1" indent="-171450">
              <a:lnSpc>
                <a:spcPct val="118000"/>
              </a:lnSpc>
              <a:spcBef>
                <a:spcPts val="721"/>
              </a:spcBef>
              <a:buFont typeface="Arial" panose="020B0604020202020204" pitchFamily="34" charset="0"/>
              <a:buChar char="•"/>
            </a:pPr>
            <a:r>
              <a:rPr lang="en-AU" sz="1300" dirty="0">
                <a:solidFill>
                  <a:srgbClr val="21353A"/>
                </a:solidFill>
                <a:effectLst/>
                <a:cs typeface="Calibri" panose="020F0502020204030204" pitchFamily="34" charset="0"/>
              </a:rPr>
              <a:t>Fitted a </a:t>
            </a:r>
            <a:r>
              <a:rPr lang="en-AU" sz="1300" b="1" dirty="0">
                <a:solidFill>
                  <a:srgbClr val="21353A"/>
                </a:solidFill>
                <a:effectLst/>
                <a:cs typeface="Calibri" panose="020F0502020204030204" pitchFamily="34" charset="0"/>
              </a:rPr>
              <a:t>(1-stage) factor analytic linear mixed model (FALMM) </a:t>
            </a:r>
            <a:r>
              <a:rPr lang="en-AU" sz="1300" dirty="0">
                <a:solidFill>
                  <a:srgbClr val="21353A"/>
                </a:solidFill>
                <a:effectLst/>
                <a:cs typeface="Calibri" panose="020F0502020204030204" pitchFamily="34" charset="0"/>
              </a:rPr>
              <a:t>and used </a:t>
            </a:r>
            <a:r>
              <a:rPr lang="en-AU" sz="1300" b="1" dirty="0">
                <a:solidFill>
                  <a:srgbClr val="21353A"/>
                </a:solidFill>
                <a:effectLst/>
                <a:cs typeface="Calibri" panose="020F0502020204030204" pitchFamily="34" charset="0"/>
              </a:rPr>
              <a:t>factor analytic selection tools (FAST)</a:t>
            </a:r>
            <a:r>
              <a:rPr lang="en-AU" sz="1300" dirty="0">
                <a:solidFill>
                  <a:srgbClr val="21353A"/>
                </a:solidFill>
                <a:effectLst/>
                <a:cs typeface="Calibri" panose="020F0502020204030204" pitchFamily="34" charset="0"/>
              </a:rPr>
              <a:t> of Smith and Cullis (2018) to examine </a:t>
            </a:r>
            <a:r>
              <a:rPr lang="en-AU" sz="1300" b="1" dirty="0">
                <a:solidFill>
                  <a:srgbClr val="21353A"/>
                </a:solidFill>
                <a:effectLst/>
                <a:cs typeface="Calibri" panose="020F0502020204030204" pitchFamily="34" charset="0"/>
              </a:rPr>
              <a:t>overall performance (OP) </a:t>
            </a:r>
            <a:r>
              <a:rPr lang="en-AU" sz="1300" dirty="0">
                <a:solidFill>
                  <a:srgbClr val="21353A"/>
                </a:solidFill>
                <a:effectLst/>
                <a:cs typeface="Calibri" panose="020F0502020204030204" pitchFamily="34" charset="0"/>
              </a:rPr>
              <a:t>and </a:t>
            </a:r>
            <a:r>
              <a:rPr lang="en-AU" sz="1300" b="1" dirty="0">
                <a:solidFill>
                  <a:srgbClr val="21353A"/>
                </a:solidFill>
                <a:effectLst/>
                <a:cs typeface="Calibri" panose="020F0502020204030204" pitchFamily="34" charset="0"/>
              </a:rPr>
              <a:t>stability (RMSD) </a:t>
            </a:r>
            <a:r>
              <a:rPr lang="en-AU" sz="1300" dirty="0">
                <a:solidFill>
                  <a:srgbClr val="21353A"/>
                </a:solidFill>
                <a:effectLst/>
                <a:cs typeface="Calibri" panose="020F0502020204030204" pitchFamily="34" charset="0"/>
              </a:rPr>
              <a:t>of </a:t>
            </a:r>
            <a:r>
              <a:rPr lang="en-AU" sz="1300" b="1" dirty="0">
                <a:solidFill>
                  <a:srgbClr val="21353A"/>
                </a:solidFill>
                <a:effectLst/>
                <a:cs typeface="Calibri" panose="020F0502020204030204" pitchFamily="34" charset="0"/>
              </a:rPr>
              <a:t>varieties</a:t>
            </a:r>
            <a:r>
              <a:rPr lang="en-AU" sz="1300" dirty="0">
                <a:solidFill>
                  <a:srgbClr val="21353A"/>
                </a:solidFill>
                <a:effectLst/>
                <a:cs typeface="Calibri" panose="020F0502020204030204" pitchFamily="34" charset="0"/>
              </a:rPr>
              <a:t>.</a:t>
            </a:r>
          </a:p>
          <a:p>
            <a:pPr marL="644753" marR="6780" lvl="1" indent="-171450">
              <a:lnSpc>
                <a:spcPct val="118000"/>
              </a:lnSpc>
              <a:spcBef>
                <a:spcPts val="721"/>
              </a:spcBef>
              <a:buFont typeface="Arial" panose="020B0604020202020204" pitchFamily="34" charset="0"/>
              <a:buChar char="•"/>
            </a:pPr>
            <a:r>
              <a:rPr lang="en-AU" sz="1300" dirty="0">
                <a:solidFill>
                  <a:srgbClr val="21353A"/>
                </a:solidFill>
                <a:effectLst/>
                <a:cs typeface="Calibri" panose="020F0502020204030204" pitchFamily="34" charset="0"/>
              </a:rPr>
              <a:t>Concluded that </a:t>
            </a:r>
            <a:r>
              <a:rPr lang="en-AU" sz="1300" b="1" dirty="0">
                <a:solidFill>
                  <a:srgbClr val="21353A"/>
                </a:solidFill>
                <a:effectLst/>
                <a:cs typeface="Calibri" panose="020F0502020204030204" pitchFamily="34" charset="0"/>
              </a:rPr>
              <a:t>environment loadings enabled differentiation </a:t>
            </a:r>
            <a:r>
              <a:rPr lang="en-AU" sz="1300" dirty="0">
                <a:solidFill>
                  <a:srgbClr val="21353A"/>
                </a:solidFill>
                <a:effectLst/>
                <a:cs typeface="Calibri" panose="020F0502020204030204" pitchFamily="34" charset="0"/>
              </a:rPr>
              <a:t>of low FN environments between those </a:t>
            </a:r>
            <a:r>
              <a:rPr lang="en-AU" sz="1300" b="1" dirty="0">
                <a:solidFill>
                  <a:srgbClr val="21353A"/>
                </a:solidFill>
                <a:effectLst/>
                <a:cs typeface="Calibri" panose="020F0502020204030204" pitchFamily="34" charset="0"/>
              </a:rPr>
              <a:t>caused by PHS or LMA </a:t>
            </a:r>
            <a:r>
              <a:rPr lang="en-AU" sz="1300" dirty="0">
                <a:solidFill>
                  <a:srgbClr val="21353A"/>
                </a:solidFill>
                <a:effectLst/>
                <a:cs typeface="Calibri" panose="020F0502020204030204" pitchFamily="34" charset="0"/>
              </a:rPr>
              <a:t>and </a:t>
            </a:r>
            <a:r>
              <a:rPr lang="en-AU" sz="1300" dirty="0">
                <a:solidFill>
                  <a:srgbClr val="21353A"/>
                </a:solidFill>
                <a:cs typeface="Calibri" panose="020F0502020204030204" pitchFamily="34" charset="0"/>
              </a:rPr>
              <a:t>c</a:t>
            </a:r>
            <a:r>
              <a:rPr lang="en-AU" sz="1300" dirty="0">
                <a:solidFill>
                  <a:srgbClr val="22373A"/>
                </a:solidFill>
                <a:cs typeface="Tahoma"/>
              </a:rPr>
              <a:t>laimed that this provided a method to </a:t>
            </a:r>
            <a:r>
              <a:rPr lang="en-AU" sz="1300" b="1" dirty="0">
                <a:solidFill>
                  <a:srgbClr val="22373A"/>
                </a:solidFill>
                <a:cs typeface="Tahoma"/>
              </a:rPr>
              <a:t>objectively rank varieties </a:t>
            </a:r>
            <a:r>
              <a:rPr lang="en-AU" sz="1300" dirty="0">
                <a:solidFill>
                  <a:srgbClr val="22373A"/>
                </a:solidFill>
                <a:cs typeface="Tahoma"/>
              </a:rPr>
              <a:t>for </a:t>
            </a:r>
            <a:r>
              <a:rPr lang="en-AU" sz="1300" b="1" dirty="0">
                <a:solidFill>
                  <a:srgbClr val="22373A"/>
                </a:solidFill>
                <a:cs typeface="Tahoma"/>
              </a:rPr>
              <a:t>grower and breeder selections.</a:t>
            </a:r>
          </a:p>
        </p:txBody>
      </p:sp>
      <p:pic>
        <p:nvPicPr>
          <p:cNvPr id="8" name="object 8"/>
          <p:cNvPicPr/>
          <p:nvPr/>
        </p:nvPicPr>
        <p:blipFill>
          <a:blip r:embed="rId3" cstate="print"/>
          <a:stretch>
            <a:fillRect/>
          </a:stretch>
        </p:blipFill>
        <p:spPr>
          <a:xfrm>
            <a:off x="4829175" y="3189932"/>
            <a:ext cx="1168505" cy="270818"/>
          </a:xfrm>
          <a:prstGeom prst="rect">
            <a:avLst/>
          </a:prstGeom>
        </p:spPr>
      </p:pic>
      <p:sp>
        <p:nvSpPr>
          <p:cNvPr id="9" name="object 2">
            <a:extLst>
              <a:ext uri="{FF2B5EF4-FFF2-40B4-BE49-F238E27FC236}">
                <a16:creationId xmlns:a16="http://schemas.microsoft.com/office/drawing/2014/main" id="{B6FDFFC5-93F1-FC0A-0881-7FADF9301545}"/>
              </a:ext>
            </a:extLst>
          </p:cNvPr>
          <p:cNvSpPr txBox="1">
            <a:spLocks/>
          </p:cNvSpPr>
          <p:nvPr/>
        </p:nvSpPr>
        <p:spPr>
          <a:xfrm>
            <a:off x="369103" y="78413"/>
            <a:ext cx="1248428" cy="262736"/>
          </a:xfrm>
          <a:prstGeom prst="rect">
            <a:avLst/>
          </a:prstGeom>
        </p:spPr>
        <p:txBody>
          <a:bodyPr vert="horz" wrap="square" lIns="0" tIns="16103" rIns="0" bIns="0" rtlCol="0">
            <a:spAutoFit/>
          </a:bodyPr>
          <a:lstStyle>
            <a:lvl1pPr>
              <a:defRPr sz="1602" b="1" i="0">
                <a:solidFill>
                  <a:schemeClr val="bg1"/>
                </a:solidFill>
                <a:latin typeface="Arial"/>
                <a:ea typeface="+mj-ea"/>
                <a:cs typeface="Arial"/>
              </a:defRPr>
            </a:lvl1pPr>
          </a:lstStyle>
          <a:p>
            <a:pPr marL="16951">
              <a:spcBef>
                <a:spcPts val="127"/>
              </a:spcBef>
            </a:pPr>
            <a:r>
              <a:rPr lang="en-AU" kern="0" spc="7" dirty="0"/>
              <a:t>The</a:t>
            </a:r>
            <a:r>
              <a:rPr lang="en-AU" kern="0" spc="53" dirty="0"/>
              <a:t> </a:t>
            </a:r>
            <a:r>
              <a:rPr lang="en-AU" kern="0" spc="-53" dirty="0"/>
              <a:t>Problem</a:t>
            </a:r>
          </a:p>
        </p:txBody>
      </p:sp>
      <p:sp>
        <p:nvSpPr>
          <p:cNvPr id="2" name="object 2">
            <a:extLst>
              <a:ext uri="{FF2B5EF4-FFF2-40B4-BE49-F238E27FC236}">
                <a16:creationId xmlns:a16="http://schemas.microsoft.com/office/drawing/2014/main" id="{304D7EB1-83D4-C559-1C2C-1B5D48B929D3}"/>
              </a:ext>
            </a:extLst>
          </p:cNvPr>
          <p:cNvSpPr txBox="1">
            <a:spLocks noGrp="1"/>
          </p:cNvSpPr>
          <p:nvPr>
            <p:ph type="title"/>
          </p:nvPr>
        </p:nvSpPr>
        <p:spPr>
          <a:xfrm>
            <a:off x="369102" y="78413"/>
            <a:ext cx="5467929" cy="262736"/>
          </a:xfrm>
          <a:prstGeom prst="rect">
            <a:avLst/>
          </a:prstGeom>
        </p:spPr>
        <p:txBody>
          <a:bodyPr vert="horz" wrap="square" lIns="0" tIns="16103" rIns="0" bIns="0" rtlCol="0">
            <a:spAutoFit/>
          </a:bodyPr>
          <a:lstStyle/>
          <a:p>
            <a:pPr marL="16951">
              <a:spcBef>
                <a:spcPts val="127"/>
              </a:spcBef>
            </a:pPr>
            <a:r>
              <a:rPr spc="7" dirty="0"/>
              <a:t>The</a:t>
            </a:r>
            <a:r>
              <a:rPr spc="53" dirty="0"/>
              <a:t> </a:t>
            </a:r>
            <a:r>
              <a:rPr spc="-53" dirty="0"/>
              <a:t>Problem</a:t>
            </a:r>
            <a:r>
              <a:rPr lang="en-AU" spc="-53" dirty="0"/>
              <a:t> – Estimating LMA</a:t>
            </a:r>
            <a:endParaRPr spc="-53" dirty="0"/>
          </a:p>
        </p:txBody>
      </p:sp>
      <p:cxnSp>
        <p:nvCxnSpPr>
          <p:cNvPr id="3" name="Straight Connector 2">
            <a:extLst>
              <a:ext uri="{FF2B5EF4-FFF2-40B4-BE49-F238E27FC236}">
                <a16:creationId xmlns:a16="http://schemas.microsoft.com/office/drawing/2014/main" id="{C927FE61-0B57-1BA0-2F52-2B6F265BD8A3}"/>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341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447926" y="1147800"/>
            <a:ext cx="5257297" cy="1272332"/>
          </a:xfrm>
          <a:prstGeom prst="rect">
            <a:avLst/>
          </a:prstGeom>
        </p:spPr>
        <p:txBody>
          <a:bodyPr vert="horz" wrap="square" lIns="0" tIns="16951" rIns="0" bIns="0" rtlCol="0">
            <a:spAutoFit/>
          </a:bodyPr>
          <a:lstStyle/>
          <a:p>
            <a:pPr marL="22883" marR="6780" indent="-6780">
              <a:lnSpc>
                <a:spcPct val="118000"/>
              </a:lnSpc>
              <a:spcBef>
                <a:spcPts val="721"/>
              </a:spcBef>
            </a:pPr>
            <a:r>
              <a:rPr lang="en-AU" sz="1300" dirty="0">
                <a:solidFill>
                  <a:srgbClr val="22373A"/>
                </a:solidFill>
                <a:cs typeface="Tahoma"/>
              </a:rPr>
              <a:t>Recently, Smith et al. (2021) introduced the concept of </a:t>
            </a:r>
            <a:r>
              <a:rPr lang="en-AU" sz="1300" b="1" dirty="0">
                <a:solidFill>
                  <a:srgbClr val="22373A"/>
                </a:solidFill>
                <a:cs typeface="Tahoma"/>
              </a:rPr>
              <a:t>interaction classes (iClasses)</a:t>
            </a:r>
            <a:r>
              <a:rPr lang="en-AU" sz="1300" dirty="0">
                <a:solidFill>
                  <a:srgbClr val="22373A"/>
                </a:solidFill>
                <a:cs typeface="Tahoma"/>
              </a:rPr>
              <a:t>,</a:t>
            </a:r>
            <a:r>
              <a:rPr lang="en-AU" sz="1300" b="1" dirty="0">
                <a:solidFill>
                  <a:srgbClr val="22373A"/>
                </a:solidFill>
                <a:cs typeface="Tahoma"/>
              </a:rPr>
              <a:t> </a:t>
            </a:r>
            <a:r>
              <a:rPr lang="en-AU" sz="1300" dirty="0">
                <a:solidFill>
                  <a:srgbClr val="22373A"/>
                </a:solidFill>
                <a:cs typeface="Tahoma"/>
              </a:rPr>
              <a:t>which extend the FAST approach to provide more </a:t>
            </a:r>
            <a:r>
              <a:rPr lang="en-AU" sz="1300" b="1" dirty="0">
                <a:solidFill>
                  <a:srgbClr val="22373A"/>
                </a:solidFill>
                <a:cs typeface="Tahoma"/>
              </a:rPr>
              <a:t>meaningful measures of variety performance in the presence of VEI.</a:t>
            </a:r>
            <a:endParaRPr lang="en-AU" sz="1300" b="1" dirty="0">
              <a:cs typeface="Tahoma"/>
            </a:endParaRPr>
          </a:p>
          <a:p>
            <a:pPr marL="16951" marR="36444">
              <a:lnSpc>
                <a:spcPct val="118000"/>
              </a:lnSpc>
              <a:spcBef>
                <a:spcPts val="721"/>
              </a:spcBef>
            </a:pPr>
            <a:r>
              <a:rPr lang="en-AU" sz="1300" dirty="0">
                <a:solidFill>
                  <a:srgbClr val="22373A"/>
                </a:solidFill>
                <a:cs typeface="Tahoma"/>
              </a:rPr>
              <a:t>We will illustrate this through the use of a</a:t>
            </a:r>
            <a:r>
              <a:rPr lang="en-AU" sz="1300" b="1" dirty="0">
                <a:solidFill>
                  <a:srgbClr val="22373A"/>
                </a:solidFill>
                <a:cs typeface="Tahoma"/>
              </a:rPr>
              <a:t> </a:t>
            </a:r>
            <a:r>
              <a:rPr lang="en-AU" sz="1300" b="1" dirty="0">
                <a:solidFill>
                  <a:srgbClr val="E5117E"/>
                </a:solidFill>
                <a:cs typeface="Tahoma"/>
              </a:rPr>
              <a:t>(single-stage) FALMM</a:t>
            </a:r>
            <a:r>
              <a:rPr lang="en-AU" sz="1300" dirty="0">
                <a:solidFill>
                  <a:srgbClr val="22373A"/>
                </a:solidFill>
                <a:cs typeface="Tahoma"/>
              </a:rPr>
              <a:t> and </a:t>
            </a:r>
            <a:r>
              <a:rPr lang="en-AU" sz="1300" b="1" dirty="0">
                <a:solidFill>
                  <a:srgbClr val="E5117E"/>
                </a:solidFill>
                <a:cs typeface="Tahoma"/>
              </a:rPr>
              <a:t>iClasses</a:t>
            </a:r>
            <a:r>
              <a:rPr lang="en-AU" sz="1300" dirty="0">
                <a:solidFill>
                  <a:srgbClr val="22373A"/>
                </a:solidFill>
                <a:cs typeface="Tahoma"/>
              </a:rPr>
              <a:t> for </a:t>
            </a:r>
            <a:r>
              <a:rPr lang="en-AU" sz="1300" b="1" dirty="0">
                <a:solidFill>
                  <a:srgbClr val="22373A"/>
                </a:solidFill>
                <a:cs typeface="Tahoma"/>
              </a:rPr>
              <a:t>FN </a:t>
            </a:r>
            <a:r>
              <a:rPr lang="en-AU" sz="1300" dirty="0">
                <a:solidFill>
                  <a:srgbClr val="22373A"/>
                </a:solidFill>
                <a:cs typeface="Tahoma"/>
              </a:rPr>
              <a:t>in a </a:t>
            </a:r>
            <a:r>
              <a:rPr lang="en-AU" sz="1300" b="1" dirty="0">
                <a:solidFill>
                  <a:srgbClr val="22373A"/>
                </a:solidFill>
                <a:cs typeface="Tahoma"/>
              </a:rPr>
              <a:t>rich Australian MET data-set</a:t>
            </a:r>
            <a:r>
              <a:rPr lang="en-AU" sz="1300" dirty="0">
                <a:solidFill>
                  <a:srgbClr val="22373A"/>
                </a:solidFill>
                <a:cs typeface="Tahoma"/>
              </a:rPr>
              <a:t>.</a:t>
            </a:r>
            <a:endParaRPr lang="en-AU" sz="1300" dirty="0">
              <a:cs typeface="Tahoma"/>
            </a:endParaRPr>
          </a:p>
        </p:txBody>
      </p:sp>
      <p:pic>
        <p:nvPicPr>
          <p:cNvPr id="8" name="object 8"/>
          <p:cNvPicPr/>
          <p:nvPr/>
        </p:nvPicPr>
        <p:blipFill>
          <a:blip r:embed="rId3" cstate="print"/>
          <a:stretch>
            <a:fillRect/>
          </a:stretch>
        </p:blipFill>
        <p:spPr>
          <a:xfrm>
            <a:off x="4829175" y="3189932"/>
            <a:ext cx="1168505" cy="270818"/>
          </a:xfrm>
          <a:prstGeom prst="rect">
            <a:avLst/>
          </a:prstGeom>
        </p:spPr>
      </p:pic>
      <p:sp>
        <p:nvSpPr>
          <p:cNvPr id="9" name="object 2">
            <a:extLst>
              <a:ext uri="{FF2B5EF4-FFF2-40B4-BE49-F238E27FC236}">
                <a16:creationId xmlns:a16="http://schemas.microsoft.com/office/drawing/2014/main" id="{B6FDFFC5-93F1-FC0A-0881-7FADF9301545}"/>
              </a:ext>
            </a:extLst>
          </p:cNvPr>
          <p:cNvSpPr txBox="1">
            <a:spLocks/>
          </p:cNvSpPr>
          <p:nvPr/>
        </p:nvSpPr>
        <p:spPr>
          <a:xfrm>
            <a:off x="369103" y="78413"/>
            <a:ext cx="1248428" cy="262736"/>
          </a:xfrm>
          <a:prstGeom prst="rect">
            <a:avLst/>
          </a:prstGeom>
        </p:spPr>
        <p:txBody>
          <a:bodyPr vert="horz" wrap="square" lIns="0" tIns="16103" rIns="0" bIns="0" rtlCol="0">
            <a:spAutoFit/>
          </a:bodyPr>
          <a:lstStyle>
            <a:lvl1pPr>
              <a:defRPr sz="1602" b="1" i="0">
                <a:solidFill>
                  <a:schemeClr val="bg1"/>
                </a:solidFill>
                <a:latin typeface="Arial"/>
                <a:ea typeface="+mj-ea"/>
                <a:cs typeface="Arial"/>
              </a:defRPr>
            </a:lvl1pPr>
          </a:lstStyle>
          <a:p>
            <a:pPr marL="16951">
              <a:spcBef>
                <a:spcPts val="127"/>
              </a:spcBef>
            </a:pPr>
            <a:r>
              <a:rPr lang="en-AU" kern="0" spc="7" dirty="0"/>
              <a:t>The</a:t>
            </a:r>
            <a:r>
              <a:rPr lang="en-AU" kern="0" spc="53" dirty="0"/>
              <a:t> </a:t>
            </a:r>
            <a:r>
              <a:rPr lang="en-AU" kern="0" spc="-53" dirty="0"/>
              <a:t>Problem</a:t>
            </a:r>
          </a:p>
        </p:txBody>
      </p:sp>
      <p:sp>
        <p:nvSpPr>
          <p:cNvPr id="2" name="object 2">
            <a:extLst>
              <a:ext uri="{FF2B5EF4-FFF2-40B4-BE49-F238E27FC236}">
                <a16:creationId xmlns:a16="http://schemas.microsoft.com/office/drawing/2014/main" id="{304D7EB1-83D4-C559-1C2C-1B5D48B929D3}"/>
              </a:ext>
            </a:extLst>
          </p:cNvPr>
          <p:cNvSpPr txBox="1">
            <a:spLocks noGrp="1"/>
          </p:cNvSpPr>
          <p:nvPr>
            <p:ph type="title"/>
          </p:nvPr>
        </p:nvSpPr>
        <p:spPr>
          <a:xfrm>
            <a:off x="369102" y="78413"/>
            <a:ext cx="5467929" cy="262736"/>
          </a:xfrm>
          <a:prstGeom prst="rect">
            <a:avLst/>
          </a:prstGeom>
        </p:spPr>
        <p:txBody>
          <a:bodyPr vert="horz" wrap="square" lIns="0" tIns="16103" rIns="0" bIns="0" rtlCol="0">
            <a:spAutoFit/>
          </a:bodyPr>
          <a:lstStyle/>
          <a:p>
            <a:pPr marL="16951">
              <a:spcBef>
                <a:spcPts val="127"/>
              </a:spcBef>
            </a:pPr>
            <a:r>
              <a:rPr spc="7" dirty="0"/>
              <a:t>The</a:t>
            </a:r>
            <a:r>
              <a:rPr spc="53" dirty="0"/>
              <a:t> </a:t>
            </a:r>
            <a:r>
              <a:rPr spc="-53" dirty="0"/>
              <a:t>Problem</a:t>
            </a:r>
            <a:r>
              <a:rPr lang="en-AU" spc="-53" dirty="0"/>
              <a:t> – Estimating LMA</a:t>
            </a:r>
            <a:endParaRPr spc="-53" dirty="0"/>
          </a:p>
        </p:txBody>
      </p:sp>
      <p:cxnSp>
        <p:nvCxnSpPr>
          <p:cNvPr id="3" name="Straight Connector 2">
            <a:extLst>
              <a:ext uri="{FF2B5EF4-FFF2-40B4-BE49-F238E27FC236}">
                <a16:creationId xmlns:a16="http://schemas.microsoft.com/office/drawing/2014/main" id="{C927FE61-0B57-1BA0-2F52-2B6F265BD8A3}"/>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4751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336516" y="620105"/>
            <a:ext cx="2816259" cy="2220540"/>
          </a:xfrm>
          <a:prstGeom prst="rect">
            <a:avLst/>
          </a:prstGeom>
        </p:spPr>
        <p:txBody>
          <a:bodyPr vert="horz" wrap="square" lIns="0" tIns="16951" rIns="0" bIns="0" rtlCol="0">
            <a:spAutoFit/>
          </a:bodyPr>
          <a:lstStyle/>
          <a:p>
            <a:pPr marL="187553" marR="500045" indent="-171450" algn="just">
              <a:lnSpc>
                <a:spcPct val="118000"/>
              </a:lnSpc>
              <a:spcBef>
                <a:spcPts val="133"/>
              </a:spcBef>
              <a:buFont typeface="Arial" panose="020B0604020202020204" pitchFamily="34" charset="0"/>
              <a:buChar char="•"/>
              <a:tabLst>
                <a:tab pos="253413" algn="l"/>
              </a:tabLst>
            </a:pPr>
            <a:r>
              <a:rPr sz="1200" b="1" dirty="0">
                <a:solidFill>
                  <a:srgbClr val="22373A"/>
                </a:solidFill>
                <a:cs typeface="Tahoma"/>
              </a:rPr>
              <a:t>245 designed field trials</a:t>
            </a:r>
            <a:r>
              <a:rPr sz="1200" dirty="0">
                <a:solidFill>
                  <a:srgbClr val="22373A"/>
                </a:solidFill>
                <a:cs typeface="Tahoma"/>
              </a:rPr>
              <a:t> across Australia over the period</a:t>
            </a:r>
            <a:r>
              <a:rPr lang="en-AU" sz="1200" dirty="0">
                <a:solidFill>
                  <a:srgbClr val="22373A"/>
                </a:solidFill>
                <a:cs typeface="Tahoma"/>
              </a:rPr>
              <a:t> </a:t>
            </a:r>
            <a:r>
              <a:rPr sz="1200" b="1" dirty="0">
                <a:solidFill>
                  <a:srgbClr val="22373A"/>
                </a:solidFill>
                <a:cs typeface="Tahoma"/>
              </a:rPr>
              <a:t>2014–2019.</a:t>
            </a:r>
            <a:endParaRPr lang="en-AU" sz="1200" b="1" dirty="0">
              <a:solidFill>
                <a:srgbClr val="22373A"/>
              </a:solidFill>
              <a:cs typeface="Tahoma"/>
            </a:endParaRPr>
          </a:p>
          <a:p>
            <a:pPr marL="187553" marR="500045" indent="-171450" algn="just">
              <a:lnSpc>
                <a:spcPct val="118000"/>
              </a:lnSpc>
              <a:spcBef>
                <a:spcPts val="133"/>
              </a:spcBef>
              <a:buFont typeface="Arial" panose="020B0604020202020204" pitchFamily="34" charset="0"/>
              <a:buChar char="•"/>
              <a:tabLst>
                <a:tab pos="253413" algn="l"/>
              </a:tabLst>
            </a:pPr>
            <a:r>
              <a:rPr sz="1200" b="1" dirty="0">
                <a:solidFill>
                  <a:srgbClr val="22373A"/>
                </a:solidFill>
                <a:cs typeface="Tahoma"/>
              </a:rPr>
              <a:t>37 excluded </a:t>
            </a:r>
            <a:r>
              <a:rPr sz="1200" dirty="0">
                <a:solidFill>
                  <a:srgbClr val="22373A"/>
                </a:solidFill>
                <a:cs typeface="Tahoma"/>
              </a:rPr>
              <a:t>either because early sown or exhibited low FN due</a:t>
            </a:r>
            <a:r>
              <a:rPr lang="en-AU" sz="1200" dirty="0">
                <a:solidFill>
                  <a:srgbClr val="22373A"/>
                </a:solidFill>
                <a:cs typeface="Tahoma"/>
              </a:rPr>
              <a:t> </a:t>
            </a:r>
            <a:r>
              <a:rPr sz="1200" dirty="0">
                <a:solidFill>
                  <a:srgbClr val="22373A"/>
                </a:solidFill>
                <a:cs typeface="Tahoma"/>
              </a:rPr>
              <a:t>to PHS (as identified by researchers)</a:t>
            </a:r>
            <a:r>
              <a:rPr lang="en-AU" sz="1200" dirty="0">
                <a:solidFill>
                  <a:srgbClr val="22373A"/>
                </a:solidFill>
                <a:cs typeface="Tahoma"/>
              </a:rPr>
              <a:t>.</a:t>
            </a:r>
          </a:p>
          <a:p>
            <a:pPr marL="187553" marR="500045" indent="-171450" algn="just">
              <a:lnSpc>
                <a:spcPct val="118000"/>
              </a:lnSpc>
              <a:spcBef>
                <a:spcPts val="133"/>
              </a:spcBef>
              <a:buFont typeface="Arial" panose="020B0604020202020204" pitchFamily="34" charset="0"/>
              <a:buChar char="•"/>
              <a:tabLst>
                <a:tab pos="253413" algn="l"/>
              </a:tabLst>
            </a:pPr>
            <a:r>
              <a:rPr lang="en-AU" sz="1200" dirty="0">
                <a:solidFill>
                  <a:srgbClr val="22373A"/>
                </a:solidFill>
                <a:cs typeface="Tahoma"/>
              </a:rPr>
              <a:t>Trials sourced through GRDC or AGT.</a:t>
            </a:r>
            <a:endParaRPr lang="en-AU" sz="1050" b="1" dirty="0">
              <a:solidFill>
                <a:srgbClr val="22373A"/>
              </a:solidFill>
              <a:cs typeface="Tahoma"/>
            </a:endParaRPr>
          </a:p>
          <a:p>
            <a:pPr marL="187553" marR="500045" indent="-171450" algn="just">
              <a:lnSpc>
                <a:spcPct val="118000"/>
              </a:lnSpc>
              <a:spcBef>
                <a:spcPts val="133"/>
              </a:spcBef>
              <a:buFont typeface="Arial" panose="020B0604020202020204" pitchFamily="34" charset="0"/>
              <a:buChar char="•"/>
              <a:tabLst>
                <a:tab pos="253413" algn="l"/>
              </a:tabLst>
            </a:pPr>
            <a:r>
              <a:rPr sz="1200" dirty="0">
                <a:solidFill>
                  <a:srgbClr val="22373A"/>
                </a:solidFill>
                <a:cs typeface="Tahoma"/>
              </a:rPr>
              <a:t>A total of </a:t>
            </a:r>
            <a:r>
              <a:rPr lang="en-AU" sz="1200" b="1" dirty="0">
                <a:solidFill>
                  <a:srgbClr val="22373A"/>
                </a:solidFill>
                <a:cs typeface="Tahoma"/>
              </a:rPr>
              <a:t>124</a:t>
            </a:r>
            <a:r>
              <a:rPr sz="1200" b="1" dirty="0">
                <a:solidFill>
                  <a:srgbClr val="22373A"/>
                </a:solidFill>
                <a:cs typeface="Tahoma"/>
              </a:rPr>
              <a:t> varieties </a:t>
            </a:r>
            <a:r>
              <a:rPr sz="1200" dirty="0">
                <a:solidFill>
                  <a:srgbClr val="22373A"/>
                </a:solidFill>
                <a:cs typeface="Tahoma"/>
              </a:rPr>
              <a:t>across</a:t>
            </a:r>
            <a:r>
              <a:rPr sz="1200" b="1" dirty="0">
                <a:solidFill>
                  <a:srgbClr val="22373A"/>
                </a:solidFill>
                <a:cs typeface="Tahoma"/>
              </a:rPr>
              <a:t> 208 retained trials.</a:t>
            </a:r>
            <a:endParaRPr lang="en-AU" sz="1200" b="1" dirty="0">
              <a:solidFill>
                <a:srgbClr val="22373A"/>
              </a:solidFill>
              <a:cs typeface="Tahoma"/>
            </a:endParaRPr>
          </a:p>
        </p:txBody>
      </p:sp>
      <p:graphicFrame>
        <p:nvGraphicFramePr>
          <p:cNvPr id="8" name="object 8"/>
          <p:cNvGraphicFramePr>
            <a:graphicFrameLocks noGrp="1"/>
          </p:cNvGraphicFramePr>
          <p:nvPr>
            <p:extLst>
              <p:ext uri="{D42A27DB-BD31-4B8C-83A1-F6EECF244321}">
                <p14:modId xmlns:p14="http://schemas.microsoft.com/office/powerpoint/2010/main" val="3235445742"/>
              </p:ext>
            </p:extLst>
          </p:nvPr>
        </p:nvGraphicFramePr>
        <p:xfrm>
          <a:off x="3152775" y="928790"/>
          <a:ext cx="2455490" cy="1799621"/>
        </p:xfrm>
        <a:graphic>
          <a:graphicData uri="http://schemas.openxmlformats.org/drawingml/2006/table">
            <a:tbl>
              <a:tblPr firstRow="1" bandRow="1">
                <a:tableStyleId>{9D7B26C5-4107-4FEC-AEDC-1716B250A1EF}</a:tableStyleId>
              </a:tblPr>
              <a:tblGrid>
                <a:gridCol w="594084">
                  <a:extLst>
                    <a:ext uri="{9D8B030D-6E8A-4147-A177-3AD203B41FA5}">
                      <a16:colId xmlns:a16="http://schemas.microsoft.com/office/drawing/2014/main" val="20000"/>
                    </a:ext>
                  </a:extLst>
                </a:gridCol>
                <a:gridCol w="811006">
                  <a:extLst>
                    <a:ext uri="{9D8B030D-6E8A-4147-A177-3AD203B41FA5}">
                      <a16:colId xmlns:a16="http://schemas.microsoft.com/office/drawing/2014/main" val="20002"/>
                    </a:ext>
                  </a:extLst>
                </a:gridCol>
                <a:gridCol w="1050400">
                  <a:extLst>
                    <a:ext uri="{9D8B030D-6E8A-4147-A177-3AD203B41FA5}">
                      <a16:colId xmlns:a16="http://schemas.microsoft.com/office/drawing/2014/main" val="20003"/>
                    </a:ext>
                  </a:extLst>
                </a:gridCol>
              </a:tblGrid>
              <a:tr h="249560">
                <a:tc>
                  <a:txBody>
                    <a:bodyPr/>
                    <a:lstStyle/>
                    <a:p>
                      <a:pPr marR="13970" algn="r">
                        <a:lnSpc>
                          <a:spcPct val="100000"/>
                        </a:lnSpc>
                        <a:spcBef>
                          <a:spcPts val="50"/>
                        </a:spcBef>
                      </a:pPr>
                      <a:r>
                        <a:rPr lang="en-AU" sz="1200" spc="0" dirty="0">
                          <a:solidFill>
                            <a:srgbClr val="22373A"/>
                          </a:solidFill>
                        </a:rPr>
                        <a:t>Year</a:t>
                      </a:r>
                      <a:endParaRPr lang="en-AU" sz="1200" spc="0" dirty="0">
                        <a:latin typeface="+mn-lt"/>
                        <a:cs typeface="Tahoma"/>
                      </a:endParaRPr>
                    </a:p>
                  </a:txBody>
                  <a:tcPr marL="0" marR="0" marT="8475" marB="0" anchor="ctr"/>
                </a:tc>
                <a:tc>
                  <a:txBody>
                    <a:bodyPr/>
                    <a:lstStyle/>
                    <a:p>
                      <a:pPr marR="60325" algn="r">
                        <a:lnSpc>
                          <a:spcPct val="100000"/>
                        </a:lnSpc>
                        <a:spcBef>
                          <a:spcPts val="50"/>
                        </a:spcBef>
                      </a:pPr>
                      <a:r>
                        <a:rPr lang="en-AU" sz="1200" spc="0" dirty="0">
                          <a:solidFill>
                            <a:srgbClr val="22373A"/>
                          </a:solidFill>
                        </a:rPr>
                        <a:t>#Trials</a:t>
                      </a:r>
                      <a:endParaRPr lang="en-AU" sz="1200" spc="0" dirty="0">
                        <a:latin typeface="+mn-lt"/>
                        <a:cs typeface="Tahoma"/>
                      </a:endParaRPr>
                    </a:p>
                  </a:txBody>
                  <a:tcPr marL="0" marR="0" marT="8475" marB="0" anchor="ctr"/>
                </a:tc>
                <a:tc>
                  <a:txBody>
                    <a:bodyPr/>
                    <a:lstStyle/>
                    <a:p>
                      <a:pPr marR="60960" algn="r">
                        <a:lnSpc>
                          <a:spcPct val="100000"/>
                        </a:lnSpc>
                        <a:spcBef>
                          <a:spcPts val="50"/>
                        </a:spcBef>
                      </a:pPr>
                      <a:r>
                        <a:rPr lang="en-AU" sz="1200" spc="0">
                          <a:solidFill>
                            <a:srgbClr val="22373A"/>
                          </a:solidFill>
                        </a:rPr>
                        <a:t>#Varieties</a:t>
                      </a:r>
                      <a:endParaRPr lang="en-AU" sz="1200" spc="0" dirty="0">
                        <a:latin typeface="+mn-lt"/>
                        <a:cs typeface="Tahoma"/>
                      </a:endParaRPr>
                    </a:p>
                  </a:txBody>
                  <a:tcPr marL="0" marR="0" marT="8475" marB="0" anchor="ctr"/>
                </a:tc>
                <a:extLst>
                  <a:ext uri="{0D108BD9-81ED-4DB2-BD59-A6C34878D82A}">
                    <a16:rowId xmlns:a16="http://schemas.microsoft.com/office/drawing/2014/main" val="10000"/>
                  </a:ext>
                </a:extLst>
              </a:tr>
              <a:tr h="229860">
                <a:tc>
                  <a:txBody>
                    <a:bodyPr/>
                    <a:lstStyle/>
                    <a:p>
                      <a:pPr algn="r">
                        <a:lnSpc>
                          <a:spcPts val="1135"/>
                        </a:lnSpc>
                        <a:spcBef>
                          <a:spcPts val="50"/>
                        </a:spcBef>
                      </a:pPr>
                      <a:r>
                        <a:rPr lang="en-AU" sz="1200" spc="0" dirty="0">
                          <a:solidFill>
                            <a:srgbClr val="22373A"/>
                          </a:solidFill>
                        </a:rPr>
                        <a:t>2014</a:t>
                      </a:r>
                      <a:endParaRPr lang="en-AU" sz="1200" spc="0" dirty="0">
                        <a:latin typeface="+mn-lt"/>
                        <a:cs typeface="Tahoma"/>
                      </a:endParaRPr>
                    </a:p>
                  </a:txBody>
                  <a:tcPr marL="0" marR="0" marT="8475" marB="0" anchor="ctr"/>
                </a:tc>
                <a:tc>
                  <a:txBody>
                    <a:bodyPr/>
                    <a:lstStyle/>
                    <a:p>
                      <a:pPr marR="60325" algn="r">
                        <a:lnSpc>
                          <a:spcPts val="1135"/>
                        </a:lnSpc>
                        <a:spcBef>
                          <a:spcPts val="50"/>
                        </a:spcBef>
                      </a:pPr>
                      <a:r>
                        <a:rPr lang="en-AU" sz="1200" spc="0">
                          <a:solidFill>
                            <a:srgbClr val="22373A"/>
                          </a:solidFill>
                        </a:rPr>
                        <a:t>19</a:t>
                      </a:r>
                      <a:endParaRPr lang="en-AU" sz="1200" spc="0">
                        <a:latin typeface="+mn-lt"/>
                        <a:cs typeface="Tahoma"/>
                      </a:endParaRPr>
                    </a:p>
                  </a:txBody>
                  <a:tcPr marL="0" marR="0" marT="8475" marB="0" anchor="ctr"/>
                </a:tc>
                <a:tc>
                  <a:txBody>
                    <a:bodyPr/>
                    <a:lstStyle/>
                    <a:p>
                      <a:pPr marR="60325" algn="r">
                        <a:lnSpc>
                          <a:spcPts val="1135"/>
                        </a:lnSpc>
                        <a:spcBef>
                          <a:spcPts val="50"/>
                        </a:spcBef>
                      </a:pPr>
                      <a:r>
                        <a:rPr lang="en-AU" sz="1200" spc="0">
                          <a:solidFill>
                            <a:srgbClr val="22373A"/>
                          </a:solidFill>
                        </a:rPr>
                        <a:t>24</a:t>
                      </a:r>
                      <a:endParaRPr lang="en-AU" sz="1200" spc="0" dirty="0">
                        <a:latin typeface="+mn-lt"/>
                        <a:cs typeface="Tahoma"/>
                      </a:endParaRPr>
                    </a:p>
                  </a:txBody>
                  <a:tcPr marL="0" marR="0" marT="8475" marB="0" anchor="ctr"/>
                </a:tc>
                <a:extLst>
                  <a:ext uri="{0D108BD9-81ED-4DB2-BD59-A6C34878D82A}">
                    <a16:rowId xmlns:a16="http://schemas.microsoft.com/office/drawing/2014/main" val="10001"/>
                  </a:ext>
                </a:extLst>
              </a:tr>
              <a:tr h="260100">
                <a:tc>
                  <a:txBody>
                    <a:bodyPr/>
                    <a:lstStyle/>
                    <a:p>
                      <a:pPr algn="r">
                        <a:lnSpc>
                          <a:spcPts val="1135"/>
                        </a:lnSpc>
                        <a:spcBef>
                          <a:spcPts val="165"/>
                        </a:spcBef>
                      </a:pPr>
                      <a:r>
                        <a:rPr lang="en-AU" sz="1200" spc="0" dirty="0">
                          <a:solidFill>
                            <a:srgbClr val="22373A"/>
                          </a:solidFill>
                        </a:rPr>
                        <a:t>2015</a:t>
                      </a:r>
                      <a:endParaRPr lang="en-AU" sz="1200" spc="0" dirty="0">
                        <a:latin typeface="+mn-lt"/>
                        <a:cs typeface="Tahoma"/>
                      </a:endParaRPr>
                    </a:p>
                  </a:txBody>
                  <a:tcPr marL="0" marR="0" marT="27969" marB="0" anchor="ctr"/>
                </a:tc>
                <a:tc>
                  <a:txBody>
                    <a:bodyPr/>
                    <a:lstStyle/>
                    <a:p>
                      <a:pPr marR="60325" algn="r">
                        <a:lnSpc>
                          <a:spcPts val="1135"/>
                        </a:lnSpc>
                        <a:spcBef>
                          <a:spcPts val="165"/>
                        </a:spcBef>
                      </a:pPr>
                      <a:r>
                        <a:rPr lang="en-AU" sz="1200" spc="0">
                          <a:solidFill>
                            <a:srgbClr val="22373A"/>
                          </a:solidFill>
                        </a:rPr>
                        <a:t>57</a:t>
                      </a:r>
                      <a:endParaRPr lang="en-AU" sz="1200" spc="0" dirty="0">
                        <a:latin typeface="+mn-lt"/>
                        <a:cs typeface="Tahoma"/>
                      </a:endParaRPr>
                    </a:p>
                  </a:txBody>
                  <a:tcPr marL="0" marR="0" marT="27969" marB="0" anchor="ctr"/>
                </a:tc>
                <a:tc>
                  <a:txBody>
                    <a:bodyPr/>
                    <a:lstStyle/>
                    <a:p>
                      <a:pPr marR="60325" algn="r">
                        <a:lnSpc>
                          <a:spcPts val="1135"/>
                        </a:lnSpc>
                        <a:spcBef>
                          <a:spcPts val="165"/>
                        </a:spcBef>
                      </a:pPr>
                      <a:r>
                        <a:rPr lang="en-AU" sz="1200" spc="0" dirty="0">
                          <a:solidFill>
                            <a:srgbClr val="22373A"/>
                          </a:solidFill>
                        </a:rPr>
                        <a:t>25</a:t>
                      </a:r>
                      <a:endParaRPr lang="en-AU" sz="1200" spc="0" dirty="0">
                        <a:latin typeface="+mn-lt"/>
                        <a:cs typeface="Tahoma"/>
                      </a:endParaRPr>
                    </a:p>
                  </a:txBody>
                  <a:tcPr marL="0" marR="0" marT="27969" marB="0" anchor="ctr"/>
                </a:tc>
                <a:extLst>
                  <a:ext uri="{0D108BD9-81ED-4DB2-BD59-A6C34878D82A}">
                    <a16:rowId xmlns:a16="http://schemas.microsoft.com/office/drawing/2014/main" val="10002"/>
                  </a:ext>
                </a:extLst>
              </a:tr>
              <a:tr h="260100">
                <a:tc>
                  <a:txBody>
                    <a:bodyPr/>
                    <a:lstStyle/>
                    <a:p>
                      <a:pPr algn="r">
                        <a:lnSpc>
                          <a:spcPts val="1135"/>
                        </a:lnSpc>
                        <a:spcBef>
                          <a:spcPts val="165"/>
                        </a:spcBef>
                      </a:pPr>
                      <a:r>
                        <a:rPr lang="en-AU" sz="1200" spc="0" dirty="0">
                          <a:solidFill>
                            <a:srgbClr val="22373A"/>
                          </a:solidFill>
                        </a:rPr>
                        <a:t>2016</a:t>
                      </a:r>
                      <a:endParaRPr lang="en-AU" sz="1200" spc="0" dirty="0">
                        <a:latin typeface="+mn-lt"/>
                        <a:cs typeface="Tahoma"/>
                      </a:endParaRPr>
                    </a:p>
                  </a:txBody>
                  <a:tcPr marL="0" marR="0" marT="27969" marB="0" anchor="ctr"/>
                </a:tc>
                <a:tc>
                  <a:txBody>
                    <a:bodyPr/>
                    <a:lstStyle/>
                    <a:p>
                      <a:pPr marR="60325" algn="r">
                        <a:lnSpc>
                          <a:spcPts val="1135"/>
                        </a:lnSpc>
                        <a:spcBef>
                          <a:spcPts val="165"/>
                        </a:spcBef>
                      </a:pPr>
                      <a:r>
                        <a:rPr lang="en-AU" sz="1200" spc="0">
                          <a:solidFill>
                            <a:srgbClr val="22373A"/>
                          </a:solidFill>
                        </a:rPr>
                        <a:t>54</a:t>
                      </a:r>
                      <a:endParaRPr lang="en-AU" sz="1200" spc="0" dirty="0">
                        <a:latin typeface="+mn-lt"/>
                        <a:cs typeface="Tahoma"/>
                      </a:endParaRPr>
                    </a:p>
                  </a:txBody>
                  <a:tcPr marL="0" marR="0" marT="27969" marB="0" anchor="ctr"/>
                </a:tc>
                <a:tc>
                  <a:txBody>
                    <a:bodyPr/>
                    <a:lstStyle/>
                    <a:p>
                      <a:pPr marR="60325" algn="r">
                        <a:lnSpc>
                          <a:spcPts val="1135"/>
                        </a:lnSpc>
                        <a:spcBef>
                          <a:spcPts val="165"/>
                        </a:spcBef>
                      </a:pPr>
                      <a:r>
                        <a:rPr lang="en-AU" sz="1200" spc="0">
                          <a:solidFill>
                            <a:srgbClr val="22373A"/>
                          </a:solidFill>
                        </a:rPr>
                        <a:t>24</a:t>
                      </a:r>
                      <a:endParaRPr lang="en-AU" sz="1200" spc="0" dirty="0">
                        <a:latin typeface="+mn-lt"/>
                        <a:cs typeface="Tahoma"/>
                      </a:endParaRPr>
                    </a:p>
                  </a:txBody>
                  <a:tcPr marL="0" marR="0" marT="27969" marB="0" anchor="ctr"/>
                </a:tc>
                <a:extLst>
                  <a:ext uri="{0D108BD9-81ED-4DB2-BD59-A6C34878D82A}">
                    <a16:rowId xmlns:a16="http://schemas.microsoft.com/office/drawing/2014/main" val="10003"/>
                  </a:ext>
                </a:extLst>
              </a:tr>
              <a:tr h="260100">
                <a:tc>
                  <a:txBody>
                    <a:bodyPr/>
                    <a:lstStyle/>
                    <a:p>
                      <a:pPr algn="r">
                        <a:lnSpc>
                          <a:spcPts val="1135"/>
                        </a:lnSpc>
                        <a:spcBef>
                          <a:spcPts val="165"/>
                        </a:spcBef>
                      </a:pPr>
                      <a:r>
                        <a:rPr lang="en-AU" sz="1200" spc="0" dirty="0">
                          <a:solidFill>
                            <a:srgbClr val="22373A"/>
                          </a:solidFill>
                        </a:rPr>
                        <a:t>2017</a:t>
                      </a:r>
                      <a:endParaRPr lang="en-AU" sz="1200" spc="0" dirty="0">
                        <a:latin typeface="+mn-lt"/>
                        <a:cs typeface="Tahoma"/>
                      </a:endParaRPr>
                    </a:p>
                  </a:txBody>
                  <a:tcPr marL="0" marR="0" marT="27969" marB="0" anchor="ctr"/>
                </a:tc>
                <a:tc>
                  <a:txBody>
                    <a:bodyPr/>
                    <a:lstStyle/>
                    <a:p>
                      <a:pPr marR="60325" algn="r">
                        <a:lnSpc>
                          <a:spcPts val="1135"/>
                        </a:lnSpc>
                        <a:spcBef>
                          <a:spcPts val="165"/>
                        </a:spcBef>
                      </a:pPr>
                      <a:r>
                        <a:rPr lang="en-AU" sz="1200" spc="0">
                          <a:solidFill>
                            <a:srgbClr val="22373A"/>
                          </a:solidFill>
                        </a:rPr>
                        <a:t>42</a:t>
                      </a:r>
                      <a:endParaRPr lang="en-AU" sz="1200" spc="0" dirty="0">
                        <a:latin typeface="+mn-lt"/>
                        <a:cs typeface="Tahoma"/>
                      </a:endParaRPr>
                    </a:p>
                  </a:txBody>
                  <a:tcPr marL="0" marR="0" marT="27969" marB="0" anchor="ctr"/>
                </a:tc>
                <a:tc>
                  <a:txBody>
                    <a:bodyPr/>
                    <a:lstStyle/>
                    <a:p>
                      <a:pPr marR="60325" algn="r">
                        <a:lnSpc>
                          <a:spcPts val="1135"/>
                        </a:lnSpc>
                        <a:spcBef>
                          <a:spcPts val="165"/>
                        </a:spcBef>
                      </a:pPr>
                      <a:r>
                        <a:rPr lang="en-AU" sz="1200" spc="0">
                          <a:solidFill>
                            <a:srgbClr val="22373A"/>
                          </a:solidFill>
                        </a:rPr>
                        <a:t>24</a:t>
                      </a:r>
                      <a:endParaRPr lang="en-AU" sz="1200" spc="0" dirty="0">
                        <a:latin typeface="+mn-lt"/>
                        <a:cs typeface="Tahoma"/>
                      </a:endParaRPr>
                    </a:p>
                  </a:txBody>
                  <a:tcPr marL="0" marR="0" marT="27969" marB="0" anchor="ctr"/>
                </a:tc>
                <a:extLst>
                  <a:ext uri="{0D108BD9-81ED-4DB2-BD59-A6C34878D82A}">
                    <a16:rowId xmlns:a16="http://schemas.microsoft.com/office/drawing/2014/main" val="10004"/>
                  </a:ext>
                </a:extLst>
              </a:tr>
              <a:tr h="260100">
                <a:tc>
                  <a:txBody>
                    <a:bodyPr/>
                    <a:lstStyle/>
                    <a:p>
                      <a:pPr algn="r">
                        <a:lnSpc>
                          <a:spcPts val="1135"/>
                        </a:lnSpc>
                        <a:spcBef>
                          <a:spcPts val="165"/>
                        </a:spcBef>
                      </a:pPr>
                      <a:r>
                        <a:rPr lang="en-AU" sz="1200" spc="0" dirty="0">
                          <a:solidFill>
                            <a:srgbClr val="22373A"/>
                          </a:solidFill>
                        </a:rPr>
                        <a:t>2018</a:t>
                      </a:r>
                      <a:endParaRPr lang="en-AU" sz="1200" spc="0" dirty="0">
                        <a:latin typeface="+mn-lt"/>
                        <a:cs typeface="Tahoma"/>
                      </a:endParaRPr>
                    </a:p>
                  </a:txBody>
                  <a:tcPr marL="0" marR="0" marT="27969" marB="0" anchor="ctr"/>
                </a:tc>
                <a:tc>
                  <a:txBody>
                    <a:bodyPr/>
                    <a:lstStyle/>
                    <a:p>
                      <a:pPr marR="60325" algn="r">
                        <a:lnSpc>
                          <a:spcPts val="1135"/>
                        </a:lnSpc>
                        <a:spcBef>
                          <a:spcPts val="165"/>
                        </a:spcBef>
                      </a:pPr>
                      <a:r>
                        <a:rPr lang="en-AU" sz="1200" spc="0">
                          <a:solidFill>
                            <a:srgbClr val="22373A"/>
                          </a:solidFill>
                        </a:rPr>
                        <a:t>15</a:t>
                      </a:r>
                      <a:endParaRPr lang="en-AU" sz="1200" spc="0">
                        <a:latin typeface="+mn-lt"/>
                        <a:cs typeface="Tahoma"/>
                      </a:endParaRPr>
                    </a:p>
                  </a:txBody>
                  <a:tcPr marL="0" marR="0" marT="27969" marB="0" anchor="ctr"/>
                </a:tc>
                <a:tc>
                  <a:txBody>
                    <a:bodyPr/>
                    <a:lstStyle/>
                    <a:p>
                      <a:pPr marR="60325" algn="r">
                        <a:lnSpc>
                          <a:spcPts val="1135"/>
                        </a:lnSpc>
                        <a:spcBef>
                          <a:spcPts val="165"/>
                        </a:spcBef>
                      </a:pPr>
                      <a:r>
                        <a:rPr lang="en-AU" sz="1200" spc="0">
                          <a:solidFill>
                            <a:srgbClr val="22373A"/>
                          </a:solidFill>
                        </a:rPr>
                        <a:t>24</a:t>
                      </a:r>
                      <a:endParaRPr lang="en-AU" sz="1200" spc="0" dirty="0">
                        <a:latin typeface="+mn-lt"/>
                        <a:cs typeface="Tahoma"/>
                      </a:endParaRPr>
                    </a:p>
                  </a:txBody>
                  <a:tcPr marL="0" marR="0" marT="27969" marB="0" anchor="ctr"/>
                </a:tc>
                <a:extLst>
                  <a:ext uri="{0D108BD9-81ED-4DB2-BD59-A6C34878D82A}">
                    <a16:rowId xmlns:a16="http://schemas.microsoft.com/office/drawing/2014/main" val="10005"/>
                  </a:ext>
                </a:extLst>
              </a:tr>
              <a:tr h="279801">
                <a:tc>
                  <a:txBody>
                    <a:bodyPr/>
                    <a:lstStyle/>
                    <a:p>
                      <a:pPr algn="r">
                        <a:lnSpc>
                          <a:spcPct val="100000"/>
                        </a:lnSpc>
                        <a:spcBef>
                          <a:spcPts val="165"/>
                        </a:spcBef>
                      </a:pPr>
                      <a:r>
                        <a:rPr lang="en-AU" sz="1200" spc="0" dirty="0">
                          <a:solidFill>
                            <a:srgbClr val="22373A"/>
                          </a:solidFill>
                        </a:rPr>
                        <a:t>2019</a:t>
                      </a:r>
                      <a:endParaRPr lang="en-AU" sz="1200" spc="0" dirty="0">
                        <a:latin typeface="+mn-lt"/>
                        <a:cs typeface="Tahoma"/>
                      </a:endParaRPr>
                    </a:p>
                  </a:txBody>
                  <a:tcPr marL="0" marR="0" marT="27969" marB="0" anchor="ctr"/>
                </a:tc>
                <a:tc>
                  <a:txBody>
                    <a:bodyPr/>
                    <a:lstStyle/>
                    <a:p>
                      <a:pPr marR="60325" algn="r">
                        <a:lnSpc>
                          <a:spcPct val="100000"/>
                        </a:lnSpc>
                        <a:spcBef>
                          <a:spcPts val="165"/>
                        </a:spcBef>
                      </a:pPr>
                      <a:r>
                        <a:rPr lang="en-AU" sz="1200" spc="0" dirty="0">
                          <a:solidFill>
                            <a:srgbClr val="22373A"/>
                          </a:solidFill>
                        </a:rPr>
                        <a:t>21</a:t>
                      </a:r>
                      <a:endParaRPr lang="en-AU" sz="1200" spc="0" dirty="0">
                        <a:latin typeface="+mn-lt"/>
                        <a:cs typeface="Tahoma"/>
                      </a:endParaRPr>
                    </a:p>
                  </a:txBody>
                  <a:tcPr marL="0" marR="0" marT="27969" marB="0" anchor="ctr"/>
                </a:tc>
                <a:tc>
                  <a:txBody>
                    <a:bodyPr/>
                    <a:lstStyle/>
                    <a:p>
                      <a:pPr marR="60325" algn="r">
                        <a:lnSpc>
                          <a:spcPct val="100000"/>
                        </a:lnSpc>
                        <a:spcBef>
                          <a:spcPts val="165"/>
                        </a:spcBef>
                      </a:pPr>
                      <a:r>
                        <a:rPr lang="en-AU" sz="1200" spc="0" dirty="0">
                          <a:solidFill>
                            <a:srgbClr val="22373A"/>
                          </a:solidFill>
                        </a:rPr>
                        <a:t>123</a:t>
                      </a:r>
                      <a:endParaRPr lang="en-AU" sz="1200" spc="0" dirty="0">
                        <a:latin typeface="+mn-lt"/>
                        <a:cs typeface="Tahoma"/>
                      </a:endParaRPr>
                    </a:p>
                  </a:txBody>
                  <a:tcPr marL="0" marR="0" marT="27969" marB="0" anchor="ctr"/>
                </a:tc>
                <a:extLst>
                  <a:ext uri="{0D108BD9-81ED-4DB2-BD59-A6C34878D82A}">
                    <a16:rowId xmlns:a16="http://schemas.microsoft.com/office/drawing/2014/main" val="10006"/>
                  </a:ext>
                </a:extLst>
              </a:tr>
            </a:tbl>
          </a:graphicData>
        </a:graphic>
      </p:graphicFrame>
      <p:sp>
        <p:nvSpPr>
          <p:cNvPr id="9" name="object 2">
            <a:extLst>
              <a:ext uri="{FF2B5EF4-FFF2-40B4-BE49-F238E27FC236}">
                <a16:creationId xmlns:a16="http://schemas.microsoft.com/office/drawing/2014/main" id="{9ADE830F-D033-68B2-17B4-CB33A83F5129}"/>
              </a:ext>
            </a:extLst>
          </p:cNvPr>
          <p:cNvSpPr txBox="1">
            <a:spLocks/>
          </p:cNvSpPr>
          <p:nvPr/>
        </p:nvSpPr>
        <p:spPr>
          <a:xfrm>
            <a:off x="369103" y="78413"/>
            <a:ext cx="1945472" cy="262803"/>
          </a:xfrm>
          <a:prstGeom prst="rect">
            <a:avLst/>
          </a:prstGeom>
        </p:spPr>
        <p:txBody>
          <a:bodyPr vert="horz" wrap="square" lIns="0" tIns="16103" rIns="0" bIns="0" rtlCol="0">
            <a:spAutoFit/>
          </a:bodyPr>
          <a:lstStyle>
            <a:lvl1pPr>
              <a:defRPr sz="1602" b="1" i="0">
                <a:solidFill>
                  <a:schemeClr val="bg1"/>
                </a:solidFill>
                <a:latin typeface="Arial"/>
                <a:ea typeface="+mj-ea"/>
                <a:cs typeface="Arial"/>
              </a:defRPr>
            </a:lvl1pPr>
          </a:lstStyle>
          <a:p>
            <a:pPr marL="16951">
              <a:spcBef>
                <a:spcPts val="127"/>
              </a:spcBef>
            </a:pPr>
            <a:r>
              <a:rPr lang="en-AU" spc="53" dirty="0"/>
              <a:t>FN</a:t>
            </a:r>
            <a:r>
              <a:rPr lang="en-AU" spc="93" dirty="0"/>
              <a:t> </a:t>
            </a:r>
            <a:r>
              <a:rPr lang="en-AU" spc="120" dirty="0"/>
              <a:t>MET</a:t>
            </a:r>
            <a:r>
              <a:rPr lang="en-AU" spc="93" dirty="0"/>
              <a:t> </a:t>
            </a:r>
            <a:r>
              <a:rPr lang="en-AU" spc="-7" dirty="0"/>
              <a:t>Data-set</a:t>
            </a:r>
            <a:endParaRPr lang="en-AU" kern="0" spc="-53" dirty="0"/>
          </a:p>
        </p:txBody>
      </p:sp>
      <p:cxnSp>
        <p:nvCxnSpPr>
          <p:cNvPr id="2" name="Straight Connector 1">
            <a:extLst>
              <a:ext uri="{FF2B5EF4-FFF2-40B4-BE49-F238E27FC236}">
                <a16:creationId xmlns:a16="http://schemas.microsoft.com/office/drawing/2014/main" id="{C8D3538C-7B66-AAC1-7C4C-B1F783429D22}"/>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4786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p ➡ Right Arrow Stickers for Android &amp; iOS | Gfycat">
            <a:extLst>
              <a:ext uri="{FF2B5EF4-FFF2-40B4-BE49-F238E27FC236}">
                <a16:creationId xmlns:a16="http://schemas.microsoft.com/office/drawing/2014/main" id="{7CD081A6-3D8D-525D-7DFE-4EB8EA23A1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11588" y="1225332"/>
            <a:ext cx="1388114" cy="6873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B9D40C0B-99F7-9D11-A1DF-F71A3BFF40DA}"/>
                  </a:ext>
                </a:extLst>
              </p:cNvPr>
              <p:cNvGraphicFramePr>
                <a:graphicFrameLocks noChangeAspect="1"/>
              </p:cNvGraphicFramePr>
              <p:nvPr>
                <p:extLst>
                  <p:ext uri="{D42A27DB-BD31-4B8C-83A1-F6EECF244321}">
                    <p14:modId xmlns:p14="http://schemas.microsoft.com/office/powerpoint/2010/main" val="1863209183"/>
                  </p:ext>
                </p:extLst>
              </p:nvPr>
            </p:nvGraphicFramePr>
            <p:xfrm>
              <a:off x="3659463" y="539915"/>
              <a:ext cx="1388114" cy="2037600"/>
            </p:xfrm>
            <a:graphic>
              <a:graphicData uri="http://schemas.microsoft.com/office/powerpoint/2016/slidezoom">
                <pslz:sldZm>
                  <pslz:sldZmObj sldId="292" cId="2002893978">
                    <pslz:zmPr id="{A9435BB2-30CC-4E7F-B2A7-4609D3747A76}" returnToParent="0"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1388114" cy="2037600"/>
                        </a:xfrm>
                        <a:prstGeom prst="rect">
                          <a:avLst/>
                        </a:prstGeom>
                        <a:ln>
                          <a:noFill/>
                        </a:ln>
                        <a:effectLst>
                          <a:softEdge rad="112500"/>
                        </a:effectLst>
                      </p166:spPr>
                    </pslz:zmPr>
                  </pslz:sldZmObj>
                </pslz:sldZm>
              </a:graphicData>
            </a:graphic>
          </p:graphicFrame>
        </mc:Choice>
        <mc:Fallback xmlns="">
          <p:pic>
            <p:nvPicPr>
              <p:cNvPr id="10" name="Slide Zoom 9">
                <a:hlinkClick r:id="rId5" action="ppaction://hlinksldjump"/>
                <a:extLst>
                  <a:ext uri="{FF2B5EF4-FFF2-40B4-BE49-F238E27FC236}">
                    <a16:creationId xmlns:a16="http://schemas.microsoft.com/office/drawing/2014/main" id="{B9D40C0B-99F7-9D11-A1DF-F71A3BFF40DA}"/>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3659463" y="539915"/>
                <a:ext cx="1388114" cy="2037600"/>
              </a:xfrm>
              <a:prstGeom prst="rect">
                <a:avLst/>
              </a:prstGeom>
              <a:ln>
                <a:noFill/>
              </a:ln>
              <a:effectLst>
                <a:softEdge rad="112500"/>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C0D5E63B-7890-BCBC-F17F-D6F199831E68}"/>
                  </a:ext>
                </a:extLst>
              </p:cNvPr>
              <p:cNvGraphicFramePr>
                <a:graphicFrameLocks noChangeAspect="1"/>
              </p:cNvGraphicFramePr>
              <p:nvPr>
                <p:extLst>
                  <p:ext uri="{D42A27DB-BD31-4B8C-83A1-F6EECF244321}">
                    <p14:modId xmlns:p14="http://schemas.microsoft.com/office/powerpoint/2010/main" val="1945074571"/>
                  </p:ext>
                </p:extLst>
              </p:nvPr>
            </p:nvGraphicFramePr>
            <p:xfrm>
              <a:off x="923473" y="539915"/>
              <a:ext cx="1388115" cy="2037600"/>
            </p:xfrm>
            <a:graphic>
              <a:graphicData uri="http://schemas.microsoft.com/office/powerpoint/2016/slidezoom">
                <pslz:sldZm>
                  <pslz:sldZmObj sldId="291" cId="4137111790">
                    <pslz:zmPr id="{3C8D9842-A286-674D-9459-5149F1892829}"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1388115" cy="2037600"/>
                        </a:xfrm>
                        <a:prstGeom prst="rect">
                          <a:avLst/>
                        </a:prstGeom>
                        <a:ln w="3175">
                          <a:noFill/>
                        </a:ln>
                      </p166:spPr>
                    </pslz:zmPr>
                  </pslz:sldZmObj>
                </pslz:sldZm>
              </a:graphicData>
            </a:graphic>
          </p:graphicFrame>
        </mc:Choice>
        <mc:Fallback xmlns="">
          <p:pic>
            <p:nvPicPr>
              <p:cNvPr id="17" name="Slide Zoom 16">
                <a:hlinkClick r:id="rId8" action="ppaction://hlinksldjump"/>
                <a:extLst>
                  <a:ext uri="{FF2B5EF4-FFF2-40B4-BE49-F238E27FC236}">
                    <a16:creationId xmlns:a16="http://schemas.microsoft.com/office/drawing/2014/main" id="{C0D5E63B-7890-BCBC-F17F-D6F199831E68}"/>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923473" y="539915"/>
                <a:ext cx="1388115" cy="2037600"/>
              </a:xfrm>
              <a:prstGeom prst="rect">
                <a:avLst/>
              </a:prstGeom>
              <a:ln w="3175">
                <a:noFill/>
              </a:ln>
            </p:spPr>
          </p:pic>
        </mc:Fallback>
      </mc:AlternateContent>
      <p:sp>
        <p:nvSpPr>
          <p:cNvPr id="2" name="object 2"/>
          <p:cNvSpPr txBox="1">
            <a:spLocks noGrp="1"/>
          </p:cNvSpPr>
          <p:nvPr>
            <p:ph type="title"/>
          </p:nvPr>
        </p:nvSpPr>
        <p:spPr>
          <a:xfrm>
            <a:off x="369103" y="78413"/>
            <a:ext cx="1248428" cy="262736"/>
          </a:xfrm>
          <a:prstGeom prst="rect">
            <a:avLst/>
          </a:prstGeom>
        </p:spPr>
        <p:txBody>
          <a:bodyPr vert="horz" wrap="square" lIns="0" tIns="16103" rIns="0" bIns="0" rtlCol="0">
            <a:spAutoFit/>
          </a:bodyPr>
          <a:lstStyle/>
          <a:p>
            <a:pPr marL="16951">
              <a:spcBef>
                <a:spcPts val="127"/>
              </a:spcBef>
            </a:pPr>
            <a:r>
              <a:rPr spc="7" dirty="0"/>
              <a:t>The</a:t>
            </a:r>
            <a:r>
              <a:rPr spc="53" dirty="0"/>
              <a:t> </a:t>
            </a:r>
            <a:r>
              <a:rPr spc="-53" dirty="0"/>
              <a:t>Problem</a:t>
            </a:r>
          </a:p>
        </p:txBody>
      </p:sp>
      <p:pic>
        <p:nvPicPr>
          <p:cNvPr id="8" name="object 8"/>
          <p:cNvPicPr/>
          <p:nvPr/>
        </p:nvPicPr>
        <p:blipFill>
          <a:blip r:embed="rId10" cstate="print"/>
          <a:stretch>
            <a:fillRect/>
          </a:stretch>
        </p:blipFill>
        <p:spPr>
          <a:xfrm>
            <a:off x="4829175" y="3189932"/>
            <a:ext cx="1168505" cy="270818"/>
          </a:xfrm>
          <a:prstGeom prst="rect">
            <a:avLst/>
          </a:prstGeom>
        </p:spPr>
      </p:pic>
      <p:sp>
        <p:nvSpPr>
          <p:cNvPr id="9" name="object 2">
            <a:extLst>
              <a:ext uri="{FF2B5EF4-FFF2-40B4-BE49-F238E27FC236}">
                <a16:creationId xmlns:a16="http://schemas.microsoft.com/office/drawing/2014/main" id="{095A8A5D-52F7-39C0-9F9F-38A8C2DBCBFB}"/>
              </a:ext>
            </a:extLst>
          </p:cNvPr>
          <p:cNvSpPr txBox="1">
            <a:spLocks/>
          </p:cNvSpPr>
          <p:nvPr/>
        </p:nvSpPr>
        <p:spPr>
          <a:xfrm>
            <a:off x="369102" y="78413"/>
            <a:ext cx="5467929" cy="262736"/>
          </a:xfrm>
          <a:prstGeom prst="rect">
            <a:avLst/>
          </a:prstGeom>
        </p:spPr>
        <p:txBody>
          <a:bodyPr vert="horz" wrap="square" lIns="0" tIns="16103" rIns="0" bIns="0" rtlCol="0">
            <a:spAutoFit/>
          </a:bodyPr>
          <a:lstStyle>
            <a:lvl1pPr>
              <a:defRPr sz="1602" b="1" i="0">
                <a:solidFill>
                  <a:schemeClr val="bg1"/>
                </a:solidFill>
                <a:latin typeface="Arial"/>
                <a:ea typeface="+mj-ea"/>
                <a:cs typeface="Arial"/>
              </a:defRPr>
            </a:lvl1pPr>
          </a:lstStyle>
          <a:p>
            <a:pPr marL="16951">
              <a:spcBef>
                <a:spcPts val="127"/>
              </a:spcBef>
            </a:pPr>
            <a:r>
              <a:rPr lang="en-AU" kern="0" spc="7" dirty="0"/>
              <a:t>The</a:t>
            </a:r>
            <a:r>
              <a:rPr lang="en-AU" kern="0" spc="53" dirty="0"/>
              <a:t> </a:t>
            </a:r>
            <a:r>
              <a:rPr lang="en-AU" kern="0" spc="-53" dirty="0"/>
              <a:t>Problem – Measuring FN</a:t>
            </a:r>
          </a:p>
        </p:txBody>
      </p:sp>
      <p:sp>
        <p:nvSpPr>
          <p:cNvPr id="11" name="TextBox 10">
            <a:extLst>
              <a:ext uri="{FF2B5EF4-FFF2-40B4-BE49-F238E27FC236}">
                <a16:creationId xmlns:a16="http://schemas.microsoft.com/office/drawing/2014/main" id="{6D443C76-0E6F-39A0-DCBF-09F9532AB2FD}"/>
              </a:ext>
            </a:extLst>
          </p:cNvPr>
          <p:cNvSpPr txBox="1"/>
          <p:nvPr/>
        </p:nvSpPr>
        <p:spPr>
          <a:xfrm>
            <a:off x="923472" y="2607907"/>
            <a:ext cx="1388115" cy="523220"/>
          </a:xfrm>
          <a:prstGeom prst="rect">
            <a:avLst/>
          </a:prstGeom>
          <a:noFill/>
        </p:spPr>
        <p:txBody>
          <a:bodyPr wrap="square" rtlCol="0">
            <a:spAutoFit/>
          </a:bodyPr>
          <a:lstStyle/>
          <a:p>
            <a:pPr algn="ctr"/>
            <a:r>
              <a:rPr lang="en-AU" sz="1400" b="1" dirty="0"/>
              <a:t>Phase I</a:t>
            </a:r>
          </a:p>
          <a:p>
            <a:pPr algn="ctr"/>
            <a:r>
              <a:rPr lang="en-AU" sz="1400" dirty="0"/>
              <a:t>Field Trial</a:t>
            </a:r>
          </a:p>
        </p:txBody>
      </p:sp>
      <p:sp>
        <p:nvSpPr>
          <p:cNvPr id="12" name="TextBox 11">
            <a:extLst>
              <a:ext uri="{FF2B5EF4-FFF2-40B4-BE49-F238E27FC236}">
                <a16:creationId xmlns:a16="http://schemas.microsoft.com/office/drawing/2014/main" id="{E07E0683-9A7F-9B7C-9E0C-D0E8527BBE16}"/>
              </a:ext>
            </a:extLst>
          </p:cNvPr>
          <p:cNvSpPr txBox="1"/>
          <p:nvPr/>
        </p:nvSpPr>
        <p:spPr>
          <a:xfrm>
            <a:off x="3273534" y="2610838"/>
            <a:ext cx="2159972" cy="523220"/>
          </a:xfrm>
          <a:prstGeom prst="rect">
            <a:avLst/>
          </a:prstGeom>
          <a:noFill/>
        </p:spPr>
        <p:txBody>
          <a:bodyPr wrap="square" rtlCol="0">
            <a:spAutoFit/>
          </a:bodyPr>
          <a:lstStyle/>
          <a:p>
            <a:pPr algn="ctr"/>
            <a:r>
              <a:rPr lang="en-AU" sz="1400" b="1" dirty="0"/>
              <a:t>Phase II</a:t>
            </a:r>
          </a:p>
          <a:p>
            <a:pPr algn="ctr"/>
            <a:r>
              <a:rPr lang="en-AU" sz="1400" dirty="0"/>
              <a:t>Laboratory Measurement</a:t>
            </a:r>
          </a:p>
        </p:txBody>
      </p:sp>
      <p:cxnSp>
        <p:nvCxnSpPr>
          <p:cNvPr id="7" name="Straight Connector 6">
            <a:extLst>
              <a:ext uri="{FF2B5EF4-FFF2-40B4-BE49-F238E27FC236}">
                <a16:creationId xmlns:a16="http://schemas.microsoft.com/office/drawing/2014/main" id="{07F93C8C-ECD8-CBC4-F19C-CCBE43466D8F}"/>
              </a:ext>
            </a:extLst>
          </p:cNvPr>
          <p:cNvCxnSpPr/>
          <p:nvPr/>
        </p:nvCxnSpPr>
        <p:spPr>
          <a:xfrm>
            <a:off x="0" y="378000"/>
            <a:ext cx="6153150" cy="0"/>
          </a:xfrm>
          <a:prstGeom prst="line">
            <a:avLst/>
          </a:prstGeom>
          <a:ln>
            <a:solidFill>
              <a:srgbClr val="E5117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94277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2373A"/>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5025</TotalTime>
  <Words>3947</Words>
  <Application>Microsoft Macintosh PowerPoint</Application>
  <PresentationFormat>Custom</PresentationFormat>
  <Paragraphs>449</Paragraphs>
  <Slides>27</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SimSun</vt:lpstr>
      <vt:lpstr>Arial</vt:lpstr>
      <vt:lpstr>Calibri</vt:lpstr>
      <vt:lpstr>Cambria Math</vt:lpstr>
      <vt:lpstr>CMMI12</vt:lpstr>
      <vt:lpstr>Consolas</vt:lpstr>
      <vt:lpstr>Microsoft Sans Serif</vt:lpstr>
      <vt:lpstr>MinionPro</vt:lpstr>
      <vt:lpstr>NimbusRomNo9L</vt:lpstr>
      <vt:lpstr>Tahoma</vt:lpstr>
      <vt:lpstr>Office Theme</vt:lpstr>
      <vt:lpstr>On the use of factor analysis and iClasses to assess variety by environment interactions in falling number across Australia</vt:lpstr>
      <vt:lpstr>Acknowledgements</vt:lpstr>
      <vt:lpstr>The Problem</vt:lpstr>
      <vt:lpstr>The Problem – Measuring LMA</vt:lpstr>
      <vt:lpstr>The Problem – Estimating LMA</vt:lpstr>
      <vt:lpstr>The Problem – Estimating LMA</vt:lpstr>
      <vt:lpstr>The Problem – Estimating LMA</vt:lpstr>
      <vt:lpstr>PowerPoint Presentation</vt:lpstr>
      <vt:lpstr>The Problem</vt:lpstr>
      <vt:lpstr>PowerPoint Presentation</vt:lpstr>
      <vt:lpstr>PowerPoint Presentation</vt:lpstr>
      <vt:lpstr>PowerPoint Presentation</vt:lpstr>
      <vt:lpstr>FALMM Model</vt:lpstr>
      <vt:lpstr>Model fitting</vt:lpstr>
      <vt:lpstr>PowerPoint Presentation</vt:lpstr>
      <vt:lpstr>FAST [Smith et al., 2018]</vt:lpstr>
      <vt:lpstr>PowerPoint Presentation</vt:lpstr>
      <vt:lpstr>PowerPoint Presentation</vt:lpstr>
      <vt:lpstr>PowerPoint Presentation</vt:lpstr>
      <vt:lpstr>Interaction Classes (iClass) [Smith et al., 2021]</vt:lpstr>
      <vt:lpstr>PowerPoint Presentation</vt:lpstr>
      <vt:lpstr>PowerPoint Presentation</vt:lpstr>
      <vt:lpstr>PowerPoint Presentation</vt:lpstr>
      <vt:lpstr>PowerPoint Presentation</vt:lpstr>
      <vt:lpstr>PowerPoint Presentation</vt:lpstr>
      <vt:lpstr>Summary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the use of factor analysis and iClasses to assess variety by environment interactions in falling number across Australia.</dc:title>
  <dc:creator>David Hughes Alison Smith &amp; Brian Cullis</dc:creator>
  <cp:lastModifiedBy>David Hughes</cp:lastModifiedBy>
  <cp:revision>715</cp:revision>
  <dcterms:created xsi:type="dcterms:W3CDTF">2022-08-02T23:02:20Z</dcterms:created>
  <dcterms:modified xsi:type="dcterms:W3CDTF">2022-11-30T22:13:53Z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2022-05-11T00:00:00Z</vt:filetime>
  </property>
  <property fmtid="{D5CDD505-2E9C-101B-9397-08002B2CF9AE}" pid="3" name="Creator">
    <vt:lpwstr>LaTeX via pandoc</vt:lpwstr>
  </property>
  <property fmtid="{D5CDD505-2E9C-101B-9397-08002B2CF9AE}" pid="4" name="LastSaved">
    <vt:filetime>2022-08-02T00:00:00Z</vt:filetime>
  </property>
</Properties>
</file>